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307" r:id="rId5"/>
    <p:sldId id="260" r:id="rId6"/>
    <p:sldId id="261" r:id="rId7"/>
    <p:sldId id="262" r:id="rId8"/>
    <p:sldId id="263" r:id="rId9"/>
    <p:sldId id="318" r:id="rId10"/>
    <p:sldId id="264" r:id="rId11"/>
    <p:sldId id="265" r:id="rId12"/>
    <p:sldId id="305" r:id="rId13"/>
    <p:sldId id="312" r:id="rId14"/>
    <p:sldId id="321" r:id="rId15"/>
    <p:sldId id="322" r:id="rId16"/>
    <p:sldId id="272" r:id="rId17"/>
    <p:sldId id="332" r:id="rId18"/>
    <p:sldId id="273" r:id="rId19"/>
    <p:sldId id="274" r:id="rId20"/>
    <p:sldId id="333" r:id="rId21"/>
    <p:sldId id="328" r:id="rId22"/>
    <p:sldId id="279" r:id="rId23"/>
    <p:sldId id="292" r:id="rId24"/>
    <p:sldId id="293" r:id="rId25"/>
    <p:sldId id="336" r:id="rId26"/>
    <p:sldId id="327" r:id="rId27"/>
    <p:sldId id="337" r:id="rId28"/>
    <p:sldId id="338" r:id="rId29"/>
    <p:sldId id="334" r:id="rId30"/>
    <p:sldId id="331" r:id="rId31"/>
    <p:sldId id="323" r:id="rId32"/>
    <p:sldId id="330" r:id="rId33"/>
    <p:sldId id="329" r:id="rId34"/>
    <p:sldId id="335" r:id="rId35"/>
    <p:sldId id="294" r:id="rId36"/>
    <p:sldId id="297" r:id="rId37"/>
    <p:sldId id="298" r:id="rId38"/>
    <p:sldId id="299" r:id="rId39"/>
    <p:sldId id="324" r:id="rId40"/>
    <p:sldId id="325" r:id="rId41"/>
    <p:sldId id="287" r:id="rId42"/>
    <p:sldId id="288" r:id="rId43"/>
    <p:sldId id="316" r:id="rId44"/>
    <p:sldId id="317" r:id="rId45"/>
    <p:sldId id="314" r:id="rId46"/>
    <p:sldId id="319" r:id="rId47"/>
    <p:sldId id="339" r:id="rId48"/>
    <p:sldId id="340" r:id="rId49"/>
    <p:sldId id="306" r:id="rId5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72749" autoAdjust="0"/>
  </p:normalViewPr>
  <p:slideViewPr>
    <p:cSldViewPr>
      <p:cViewPr varScale="1">
        <p:scale>
          <a:sx n="69" d="100"/>
          <a:sy n="69" d="100"/>
        </p:scale>
        <p:origin x="72" y="1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4968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8T07:06:41.3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0,'900'0,"-869"0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8T07:06:55.7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70,'38'-2,"-1"-2,0-2,50-14,46-7,-7 17,185 9,-134 4,318 23,-343-16,164-10,-124-3,2254 3,-2417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8T07:07:01.2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35,'252'-17,"5"0,3682 18,-3911-1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35D15-4882-44A5-B879-CC12B561503F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3444D-E932-4582-92A7-17C384616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제목을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31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701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6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84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40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4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2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39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049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28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94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13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237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82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43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01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05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30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1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401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51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95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52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16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2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33425" algn="l">
              <a:lnSpc>
                <a:spcPct val="100000"/>
              </a:lnSpc>
            </a:pPr>
            <a:endParaRPr lang="en-US" altLang="ko-KR" sz="1200" spc="-210" dirty="0">
              <a:latin typeface="Malgun Gothic"/>
              <a:cs typeface="Malgun Gothic"/>
            </a:endParaRPr>
          </a:p>
          <a:p>
            <a:pPr marL="733425" algn="l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3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4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5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3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53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5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916804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916804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671" y="0"/>
            <a:ext cx="1210665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99605" y="430987"/>
            <a:ext cx="10993120" cy="5996305"/>
          </a:xfrm>
          <a:custGeom>
            <a:avLst/>
            <a:gdLst/>
            <a:ahLst/>
            <a:cxnLst/>
            <a:rect l="l" t="t" r="r" b="b"/>
            <a:pathLst>
              <a:path w="10993120" h="5996305">
                <a:moveTo>
                  <a:pt x="10992739" y="0"/>
                </a:moveTo>
                <a:lnTo>
                  <a:pt x="0" y="0"/>
                </a:lnTo>
                <a:lnTo>
                  <a:pt x="0" y="5996051"/>
                </a:lnTo>
                <a:lnTo>
                  <a:pt x="10992739" y="5996051"/>
                </a:lnTo>
                <a:lnTo>
                  <a:pt x="10992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9742" y="347598"/>
            <a:ext cx="2868472" cy="1570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16805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44" y="481583"/>
            <a:ext cx="11335512" cy="58948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49509" y="976946"/>
            <a:ext cx="10238740" cy="4904105"/>
          </a:xfrm>
          <a:custGeom>
            <a:avLst/>
            <a:gdLst/>
            <a:ahLst/>
            <a:cxnLst/>
            <a:rect l="l" t="t" r="r" b="b"/>
            <a:pathLst>
              <a:path w="10238740" h="4904105">
                <a:moveTo>
                  <a:pt x="10238232" y="0"/>
                </a:moveTo>
                <a:lnTo>
                  <a:pt x="0" y="0"/>
                </a:lnTo>
                <a:lnTo>
                  <a:pt x="0" y="4903724"/>
                </a:lnTo>
                <a:lnTo>
                  <a:pt x="10238232" y="4903724"/>
                </a:lnTo>
                <a:lnTo>
                  <a:pt x="10238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81384" y="2609176"/>
            <a:ext cx="5703316" cy="14228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35"/>
              </a:spcBef>
            </a:pPr>
            <a:r>
              <a:rPr lang="ko-KR" altLang="en-US" sz="4400" dirty="0">
                <a:solidFill>
                  <a:schemeClr val="tx1"/>
                </a:solidFill>
                <a:latin typeface="Malgun Gothic"/>
                <a:cs typeface="Malgun Gothic"/>
              </a:rPr>
              <a:t>땅콩 공장 </a:t>
            </a:r>
            <a:br>
              <a:rPr lang="en-US" altLang="ko-KR" sz="4400" dirty="0">
                <a:solidFill>
                  <a:schemeClr val="tx1"/>
                </a:solidFill>
                <a:latin typeface="Malgun Gothic"/>
                <a:cs typeface="Malgun Gothic"/>
              </a:rPr>
            </a:br>
            <a:r>
              <a:rPr lang="ko-KR" altLang="en-US" sz="4400" dirty="0">
                <a:solidFill>
                  <a:schemeClr val="tx1"/>
                </a:solidFill>
                <a:latin typeface="Malgun Gothic"/>
                <a:cs typeface="Malgun Gothic"/>
              </a:rPr>
              <a:t>불량 검출 프로젝트</a:t>
            </a:r>
            <a:endParaRPr lang="en-US" sz="4400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33042" y="4367391"/>
            <a:ext cx="2371090" cy="1098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">
              <a:lnSpc>
                <a:spcPct val="150000"/>
              </a:lnSpc>
              <a:spcBef>
                <a:spcPts val="100"/>
              </a:spcBef>
            </a:pPr>
            <a:r>
              <a:rPr lang="en-US" sz="1600" spc="-60" dirty="0">
                <a:latin typeface="Malgun Gothic"/>
                <a:cs typeface="Malgun Gothic"/>
              </a:rPr>
              <a:t>MBC</a:t>
            </a:r>
            <a:r>
              <a:rPr lang="ko-KR" altLang="en-US" sz="1600" spc="-60" dirty="0">
                <a:latin typeface="Malgun Gothic"/>
                <a:cs typeface="Malgun Gothic"/>
              </a:rPr>
              <a:t>천호 </a:t>
            </a:r>
            <a:r>
              <a:rPr lang="en-US" sz="1600" spc="-60" dirty="0">
                <a:latin typeface="Malgun Gothic"/>
                <a:cs typeface="Malgun Gothic"/>
              </a:rPr>
              <a:t>2</a:t>
            </a:r>
            <a:r>
              <a:rPr sz="1600" spc="-10" dirty="0">
                <a:latin typeface="Malgun Gothic"/>
                <a:cs typeface="Malgun Gothic"/>
              </a:rPr>
              <a:t>조</a:t>
            </a:r>
            <a:r>
              <a:rPr lang="en-US" sz="1600" spc="-10" dirty="0">
                <a:latin typeface="Malgun Gothic"/>
                <a:cs typeface="Malgun Gothic"/>
              </a:rPr>
              <a:t> </a:t>
            </a:r>
            <a:r>
              <a:rPr lang="ko-KR" altLang="en-US" sz="1600" spc="-10" dirty="0">
                <a:latin typeface="Malgun Gothic"/>
                <a:cs typeface="Malgun Gothic"/>
              </a:rPr>
              <a:t>도란도란</a:t>
            </a:r>
            <a:endParaRPr lang="en-US" sz="1600" spc="-10" dirty="0">
              <a:latin typeface="Malgun Gothic"/>
              <a:cs typeface="Malgun Gothic"/>
            </a:endParaRPr>
          </a:p>
          <a:p>
            <a:pPr marL="12700" marR="5080" indent="91440">
              <a:lnSpc>
                <a:spcPct val="150000"/>
              </a:lnSpc>
              <a:spcBef>
                <a:spcPts val="100"/>
              </a:spcBef>
            </a:pPr>
            <a:r>
              <a:rPr lang="ko-KR" altLang="en-US" sz="1600" spc="-200" dirty="0" err="1">
                <a:latin typeface="Malgun Gothic"/>
                <a:cs typeface="Malgun Gothic"/>
              </a:rPr>
              <a:t>도규림</a:t>
            </a:r>
            <a:r>
              <a:rPr lang="ko-KR" altLang="en-US" sz="1600" spc="-200" dirty="0">
                <a:latin typeface="Malgun Gothic"/>
                <a:cs typeface="Malgun Gothic"/>
              </a:rPr>
              <a:t> </a:t>
            </a:r>
            <a:r>
              <a:rPr lang="ko-KR" altLang="en-US" sz="1600" spc="-200" dirty="0" err="1">
                <a:latin typeface="Malgun Gothic"/>
                <a:cs typeface="Malgun Gothic"/>
              </a:rPr>
              <a:t>임유나</a:t>
            </a:r>
            <a:r>
              <a:rPr lang="ko-KR" altLang="en-US" sz="1600" spc="-200" dirty="0">
                <a:latin typeface="Malgun Gothic"/>
                <a:cs typeface="Malgun Gothic"/>
              </a:rPr>
              <a:t> 배은영   </a:t>
            </a:r>
            <a:endParaRPr lang="en-US" altLang="ko-KR" sz="1600" spc="-200" dirty="0">
              <a:latin typeface="Malgun Gothic"/>
              <a:cs typeface="Malgun Gothic"/>
            </a:endParaRPr>
          </a:p>
          <a:p>
            <a:pPr marL="12700" marR="5080" indent="91440">
              <a:lnSpc>
                <a:spcPct val="150000"/>
              </a:lnSpc>
              <a:spcBef>
                <a:spcPts val="100"/>
              </a:spcBef>
            </a:pPr>
            <a:r>
              <a:rPr lang="ko-KR" altLang="en-US" sz="1600" spc="-200" dirty="0" err="1">
                <a:latin typeface="Malgun Gothic"/>
                <a:cs typeface="Malgun Gothic"/>
              </a:rPr>
              <a:t>변우성</a:t>
            </a:r>
            <a:r>
              <a:rPr lang="ko-KR" altLang="en-US" sz="1600" spc="-200" dirty="0">
                <a:latin typeface="Malgun Gothic"/>
                <a:cs typeface="Malgun Gothic"/>
              </a:rPr>
              <a:t> </a:t>
            </a:r>
            <a:r>
              <a:rPr lang="ko-KR" altLang="en-US" sz="1600" spc="-200" dirty="0" err="1">
                <a:latin typeface="Malgun Gothic"/>
                <a:cs typeface="Malgun Gothic"/>
              </a:rPr>
              <a:t>임태창</a:t>
            </a:r>
            <a:r>
              <a:rPr lang="ko-KR" altLang="en-US" sz="1600" spc="-200" dirty="0">
                <a:latin typeface="Malgun Gothic"/>
                <a:cs typeface="Malgun Gothic"/>
              </a:rPr>
              <a:t> 장우진</a:t>
            </a:r>
            <a:endParaRPr sz="1600" dirty="0">
              <a:latin typeface="Malgun Gothic"/>
              <a:cs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26E00A-E2AA-72C1-0907-44B7568B85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18" y="2750539"/>
            <a:ext cx="4308292" cy="16846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610" cy="6858000"/>
            <a:chOff x="0" y="0"/>
            <a:chExt cx="119926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20720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02</a:t>
            </a:r>
            <a:r>
              <a:rPr sz="10800" spc="-487" baseline="-1157" dirty="0">
                <a:solidFill>
                  <a:srgbClr val="252525"/>
                </a:solidFill>
              </a:rPr>
              <a:t> </a:t>
            </a:r>
            <a:r>
              <a:rPr sz="4400" spc="-185" dirty="0">
                <a:solidFill>
                  <a:srgbClr val="252525"/>
                </a:solidFill>
              </a:rPr>
              <a:t>프로젝트</a:t>
            </a:r>
            <a:r>
              <a:rPr sz="4400" spc="-295" dirty="0">
                <a:solidFill>
                  <a:srgbClr val="252525"/>
                </a:solidFill>
              </a:rPr>
              <a:t> </a:t>
            </a:r>
            <a:r>
              <a:rPr sz="4400" spc="-25" dirty="0">
                <a:solidFill>
                  <a:srgbClr val="252525"/>
                </a:solidFill>
              </a:rPr>
              <a:t>설계</a:t>
            </a:r>
            <a:endParaRPr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95800" cy="6858000"/>
          </a:xfrm>
          <a:custGeom>
            <a:avLst/>
            <a:gdLst/>
            <a:ahLst/>
            <a:cxnLst/>
            <a:rect l="l" t="t" r="r" b="b"/>
            <a:pathLst>
              <a:path w="4495800" h="6858000">
                <a:moveTo>
                  <a:pt x="4495800" y="0"/>
                </a:moveTo>
                <a:lnTo>
                  <a:pt x="0" y="0"/>
                </a:lnTo>
                <a:lnTo>
                  <a:pt x="0" y="6858000"/>
                </a:lnTo>
                <a:lnTo>
                  <a:pt x="4495800" y="6858000"/>
                </a:lnTo>
                <a:lnTo>
                  <a:pt x="44958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925"/>
              </a:spcBef>
            </a:pPr>
            <a:r>
              <a:rPr sz="6000" spc="615" baseline="-15972" dirty="0"/>
              <a:t>02</a:t>
            </a:r>
            <a:r>
              <a:rPr sz="6000" spc="-337" baseline="-15972" dirty="0"/>
              <a:t> </a:t>
            </a:r>
            <a:r>
              <a:rPr sz="2400" spc="-110" dirty="0"/>
              <a:t>프로젝트</a:t>
            </a:r>
            <a:r>
              <a:rPr sz="2400" spc="-135" dirty="0"/>
              <a:t> </a:t>
            </a:r>
            <a:r>
              <a:rPr sz="2400" spc="-25" dirty="0"/>
              <a:t>설계</a:t>
            </a:r>
            <a:endParaRPr sz="2400"/>
          </a:p>
          <a:p>
            <a:pPr marL="983615">
              <a:lnSpc>
                <a:spcPct val="100000"/>
              </a:lnSpc>
              <a:spcBef>
                <a:spcPts val="375"/>
              </a:spcBef>
            </a:pPr>
            <a:r>
              <a:rPr sz="1800" b="0" spc="-85" dirty="0">
                <a:latin typeface="Malgun Gothic"/>
                <a:cs typeface="Malgun Gothic"/>
              </a:rPr>
              <a:t>요구사항</a:t>
            </a:r>
            <a:r>
              <a:rPr sz="1800" b="0" spc="-65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분석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4135" y="184404"/>
            <a:ext cx="8817864" cy="64891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98900" y="685800"/>
            <a:ext cx="7899400" cy="547329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525780" indent="-221615">
              <a:lnSpc>
                <a:spcPct val="10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땅콩 </a:t>
            </a:r>
            <a:r>
              <a:rPr lang="en-US" altLang="ko-KR" sz="2000" spc="-185" dirty="0">
                <a:latin typeface="Malgun Gothic"/>
                <a:cs typeface="Malgun Gothic"/>
              </a:rPr>
              <a:t>raw data </a:t>
            </a:r>
            <a:r>
              <a:rPr lang="ko-KR" altLang="en-US" sz="2000" spc="-185" dirty="0">
                <a:latin typeface="Malgun Gothic"/>
                <a:cs typeface="Malgun Gothic"/>
              </a:rPr>
              <a:t>수집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0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수집한 </a:t>
            </a:r>
            <a:r>
              <a:rPr lang="en-US" altLang="ko-KR" sz="2000" spc="-185" dirty="0">
                <a:latin typeface="Malgun Gothic"/>
                <a:cs typeface="Malgun Gothic"/>
              </a:rPr>
              <a:t>raw data </a:t>
            </a:r>
            <a:r>
              <a:rPr lang="ko-KR" altLang="en-US" sz="2000" spc="-185" dirty="0" err="1">
                <a:latin typeface="Malgun Gothic"/>
                <a:cs typeface="Malgun Gothic"/>
              </a:rPr>
              <a:t>전처리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00000"/>
              </a:lnSpc>
              <a:buAutoNum type="arabicPeriod"/>
              <a:tabLst>
                <a:tab pos="525780" algn="l"/>
              </a:tabLst>
            </a:pPr>
            <a:r>
              <a:rPr lang="en-US" altLang="ko-KR" sz="2000" spc="-185" dirty="0">
                <a:latin typeface="Malgun Gothic"/>
                <a:cs typeface="Malgun Gothic"/>
              </a:rPr>
              <a:t>Segmentation </a:t>
            </a:r>
            <a:r>
              <a:rPr lang="ko-KR" altLang="en-US" sz="2000" spc="-185" dirty="0">
                <a:latin typeface="Malgun Gothic"/>
                <a:cs typeface="Malgun Gothic"/>
              </a:rPr>
              <a:t>모델 선정 </a:t>
            </a:r>
            <a:r>
              <a:rPr lang="en-US" altLang="ko-KR" sz="2000" spc="-185" dirty="0">
                <a:latin typeface="Malgun Gothic"/>
                <a:cs typeface="Malgun Gothic"/>
              </a:rPr>
              <a:t>(MASK R CNN, U-NET, YOLO)</a:t>
            </a:r>
          </a:p>
          <a:p>
            <a:pPr marL="525780" indent="-221615">
              <a:lnSpc>
                <a:spcPct val="10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모델 학습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0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모델 인식률 향상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0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컨베이어벨트와 </a:t>
            </a:r>
            <a:r>
              <a:rPr lang="ko-KR" altLang="en-US" sz="2000" spc="-185" dirty="0" err="1">
                <a:latin typeface="Malgun Gothic"/>
                <a:cs typeface="Malgun Gothic"/>
              </a:rPr>
              <a:t>웹캠</a:t>
            </a:r>
            <a:r>
              <a:rPr lang="ko-KR" altLang="en-US" sz="2000" spc="-185" dirty="0">
                <a:latin typeface="Malgun Gothic"/>
                <a:cs typeface="Malgun Gothic"/>
              </a:rPr>
              <a:t> 셋팅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0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 err="1">
                <a:latin typeface="Malgun Gothic"/>
                <a:cs typeface="Malgun Gothic"/>
              </a:rPr>
              <a:t>웹캠으로</a:t>
            </a:r>
            <a:r>
              <a:rPr lang="ko-KR" altLang="en-US" sz="2000" spc="-185" dirty="0">
                <a:latin typeface="Malgun Gothic"/>
                <a:cs typeface="Malgun Gothic"/>
              </a:rPr>
              <a:t> 실시간 땅콩 이미지 분석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0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불량 땅콩 </a:t>
            </a:r>
            <a:r>
              <a:rPr lang="ko-KR" altLang="en-US" sz="2000" spc="-185" dirty="0" err="1">
                <a:latin typeface="Malgun Gothic"/>
                <a:cs typeface="Malgun Gothic"/>
              </a:rPr>
              <a:t>검출시</a:t>
            </a:r>
            <a:r>
              <a:rPr lang="ko-KR" altLang="en-US" sz="2000" spc="-185" dirty="0">
                <a:latin typeface="Malgun Gothic"/>
                <a:cs typeface="Malgun Gothic"/>
              </a:rPr>
              <a:t> 음성 알림</a:t>
            </a:r>
            <a:endParaRPr lang="en-US" altLang="ko-KR" sz="1600" spc="-185" dirty="0">
              <a:latin typeface="Malgun Gothic"/>
              <a:cs typeface="Malgun Gothic"/>
            </a:endParaRPr>
          </a:p>
          <a:p>
            <a:pPr marL="304165">
              <a:lnSpc>
                <a:spcPct val="100000"/>
              </a:lnSpc>
              <a:spcBef>
                <a:spcPts val="1920"/>
              </a:spcBef>
              <a:tabLst>
                <a:tab pos="525780" algn="l"/>
              </a:tabLst>
            </a:pPr>
            <a:endParaRPr lang="en-US" altLang="ko-KR" sz="1600" spc="-185" dirty="0">
              <a:latin typeface="Malgun Gothic"/>
              <a:cs typeface="Malgun Gothic"/>
            </a:endParaRPr>
          </a:p>
          <a:p>
            <a:pPr marL="304165">
              <a:lnSpc>
                <a:spcPct val="100000"/>
              </a:lnSpc>
              <a:spcBef>
                <a:spcPts val="1920"/>
              </a:spcBef>
              <a:tabLst>
                <a:tab pos="525780" algn="l"/>
              </a:tabLst>
            </a:pPr>
            <a:endParaRPr lang="en-US" altLang="ko-KR" sz="16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525780" algn="l"/>
              </a:tabLst>
            </a:pPr>
            <a:endParaRPr lang="en-US" altLang="ko-KR" sz="1600" spc="-185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95800" cy="6858000"/>
          </a:xfrm>
          <a:custGeom>
            <a:avLst/>
            <a:gdLst/>
            <a:ahLst/>
            <a:cxnLst/>
            <a:rect l="l" t="t" r="r" b="b"/>
            <a:pathLst>
              <a:path w="4495800" h="6858000">
                <a:moveTo>
                  <a:pt x="4495800" y="0"/>
                </a:moveTo>
                <a:lnTo>
                  <a:pt x="0" y="0"/>
                </a:lnTo>
                <a:lnTo>
                  <a:pt x="0" y="6858000"/>
                </a:lnTo>
                <a:lnTo>
                  <a:pt x="4495800" y="6858000"/>
                </a:lnTo>
                <a:lnTo>
                  <a:pt x="44958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-152400"/>
            <a:ext cx="2868472" cy="1109014"/>
          </a:xfrm>
          <a:prstGeom prst="rect">
            <a:avLst/>
          </a:prstGeom>
        </p:spPr>
        <p:txBody>
          <a:bodyPr vert="horz" wrap="square" lIns="0" tIns="1635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925"/>
              </a:spcBef>
            </a:pPr>
            <a:r>
              <a:rPr sz="6000" spc="615" baseline="-15972" dirty="0"/>
              <a:t>02</a:t>
            </a:r>
            <a:r>
              <a:rPr sz="6000" spc="-337" baseline="-15972" dirty="0"/>
              <a:t> </a:t>
            </a:r>
            <a:r>
              <a:rPr sz="2400" spc="-110" dirty="0"/>
              <a:t>프로젝트</a:t>
            </a:r>
            <a:r>
              <a:rPr sz="2400" spc="-135" dirty="0"/>
              <a:t> </a:t>
            </a:r>
            <a:r>
              <a:rPr sz="2400" spc="-25" dirty="0"/>
              <a:t>설계</a:t>
            </a:r>
            <a:endParaRPr sz="2400" dirty="0"/>
          </a:p>
          <a:p>
            <a:pPr marL="983615">
              <a:lnSpc>
                <a:spcPct val="100000"/>
              </a:lnSpc>
              <a:spcBef>
                <a:spcPts val="375"/>
              </a:spcBef>
            </a:pPr>
            <a:r>
              <a:rPr lang="ko-KR" altLang="en-US" sz="1800" b="0" spc="-80" dirty="0"/>
              <a:t>전</a:t>
            </a:r>
            <a:r>
              <a:rPr sz="1800" b="0" spc="-80" dirty="0">
                <a:latin typeface="Malgun Gothic"/>
                <a:cs typeface="Malgun Gothic"/>
              </a:rPr>
              <a:t>체</a:t>
            </a:r>
            <a:r>
              <a:rPr lang="en-US" sz="1800" b="0" spc="-80" dirty="0">
                <a:latin typeface="Malgun Gothic"/>
                <a:cs typeface="Malgun Gothic"/>
              </a:rPr>
              <a:t> </a:t>
            </a:r>
            <a:r>
              <a:rPr lang="ko-KR" altLang="en-US" sz="1800" b="0" spc="-80" dirty="0" err="1">
                <a:latin typeface="Malgun Gothic"/>
                <a:cs typeface="Malgun Gothic"/>
              </a:rPr>
              <a:t>유스케이스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E03AE5-9587-8824-5493-C0E3922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8"/>
          <a:stretch/>
        </p:blipFill>
        <p:spPr>
          <a:xfrm>
            <a:off x="1672489" y="1084951"/>
            <a:ext cx="8847021" cy="49768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02</a:t>
            </a:r>
            <a:r>
              <a:rPr sz="5400" spc="-869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설계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23948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90" dirty="0" err="1">
                <a:solidFill>
                  <a:srgbClr val="404040"/>
                </a:solidFill>
                <a:latin typeface="Malgun Gothic"/>
                <a:cs typeface="Malgun Gothic"/>
              </a:rPr>
              <a:t>유스케이스</a:t>
            </a:r>
            <a:r>
              <a:rPr lang="ko-KR" altLang="en-US" sz="1200" spc="-90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200" spc="-25" dirty="0" err="1">
                <a:solidFill>
                  <a:srgbClr val="404040"/>
                </a:solidFill>
                <a:latin typeface="Malgun Gothic"/>
                <a:cs typeface="Malgun Gothic"/>
              </a:rPr>
              <a:t>정의서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– </a:t>
            </a:r>
            <a:r>
              <a:rPr lang="ko-KR" alt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모델</a:t>
            </a:r>
            <a:endParaRPr sz="1200" dirty="0">
              <a:latin typeface="Malgun Gothic"/>
              <a:cs typeface="Malgun Gothic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EE3001-C2BC-639A-C5D3-83EB1622F588}"/>
              </a:ext>
            </a:extLst>
          </p:cNvPr>
          <p:cNvGrpSpPr/>
          <p:nvPr/>
        </p:nvGrpSpPr>
        <p:grpSpPr>
          <a:xfrm>
            <a:off x="3352800" y="809118"/>
            <a:ext cx="5867223" cy="6048000"/>
            <a:chOff x="4267200" y="1670304"/>
            <a:chExt cx="3837432" cy="4267200"/>
          </a:xfrm>
        </p:grpSpPr>
        <p:grpSp>
          <p:nvGrpSpPr>
            <p:cNvPr id="25" name="object 4">
              <a:extLst>
                <a:ext uri="{FF2B5EF4-FFF2-40B4-BE49-F238E27FC236}">
                  <a16:creationId xmlns:a16="http://schemas.microsoft.com/office/drawing/2014/main" id="{2AD6BB43-B1FA-AF58-A540-CFB79A3B618E}"/>
                </a:ext>
              </a:extLst>
            </p:cNvPr>
            <p:cNvGrpSpPr/>
            <p:nvPr/>
          </p:nvGrpSpPr>
          <p:grpSpPr>
            <a:xfrm>
              <a:off x="4267200" y="1670304"/>
              <a:ext cx="3837432" cy="4267200"/>
              <a:chOff x="4267200" y="1670304"/>
              <a:chExt cx="3837432" cy="4267200"/>
            </a:xfrm>
          </p:grpSpPr>
          <p:pic>
            <p:nvPicPr>
              <p:cNvPr id="46" name="object 5">
                <a:extLst>
                  <a:ext uri="{FF2B5EF4-FFF2-40B4-BE49-F238E27FC236}">
                    <a16:creationId xmlns:a16="http://schemas.microsoft.com/office/drawing/2014/main" id="{4EC93A89-29C8-1210-2B64-51B91BF5A8F3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7200" y="1670304"/>
                <a:ext cx="3837432" cy="4267200"/>
              </a:xfrm>
              <a:prstGeom prst="rect">
                <a:avLst/>
              </a:prstGeom>
            </p:spPr>
          </p:pic>
          <p:sp>
            <p:nvSpPr>
              <p:cNvPr id="47" name="object 6">
                <a:extLst>
                  <a:ext uri="{FF2B5EF4-FFF2-40B4-BE49-F238E27FC236}">
                    <a16:creationId xmlns:a16="http://schemas.microsoft.com/office/drawing/2014/main" id="{778B12B8-D4AA-8185-F3CD-0F0F1C716643}"/>
                  </a:ext>
                </a:extLst>
              </p:cNvPr>
              <p:cNvSpPr/>
              <p:nvPr/>
            </p:nvSpPr>
            <p:spPr>
              <a:xfrm>
                <a:off x="4496688" y="1901317"/>
                <a:ext cx="3198495" cy="3627120"/>
              </a:xfrm>
              <a:custGeom>
                <a:avLst/>
                <a:gdLst/>
                <a:ahLst/>
                <a:cxnLst/>
                <a:rect l="l" t="t" r="r" b="b"/>
                <a:pathLst>
                  <a:path w="3198495" h="3627120">
                    <a:moveTo>
                      <a:pt x="3198494" y="0"/>
                    </a:moveTo>
                    <a:lnTo>
                      <a:pt x="0" y="0"/>
                    </a:lnTo>
                    <a:lnTo>
                      <a:pt x="0" y="3627120"/>
                    </a:lnTo>
                    <a:lnTo>
                      <a:pt x="3198494" y="3627120"/>
                    </a:lnTo>
                    <a:lnTo>
                      <a:pt x="319849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8E264D48-865F-D378-20FF-DD4956CBF16F}"/>
                </a:ext>
              </a:extLst>
            </p:cNvPr>
            <p:cNvSpPr txBox="1"/>
            <p:nvPr/>
          </p:nvSpPr>
          <p:spPr>
            <a:xfrm>
              <a:off x="5226177" y="2210180"/>
              <a:ext cx="318135" cy="1827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Malgun Gothic"/>
                  <a:cs typeface="Malgun Gothic"/>
                </a:rPr>
                <a:t>기능</a:t>
              </a:r>
              <a:endParaRPr sz="1600" b="1" dirty="0">
                <a:latin typeface="Malgun Gothic"/>
                <a:cs typeface="Malgun Gothic"/>
              </a:endParaRPr>
            </a:p>
          </p:txBody>
        </p:sp>
        <p:sp>
          <p:nvSpPr>
            <p:cNvPr id="35" name="object 9">
              <a:extLst>
                <a:ext uri="{FF2B5EF4-FFF2-40B4-BE49-F238E27FC236}">
                  <a16:creationId xmlns:a16="http://schemas.microsoft.com/office/drawing/2014/main" id="{C9C04B58-4DF4-5034-126A-5520CCAA6E6F}"/>
                </a:ext>
              </a:extLst>
            </p:cNvPr>
            <p:cNvSpPr txBox="1"/>
            <p:nvPr/>
          </p:nvSpPr>
          <p:spPr>
            <a:xfrm>
              <a:off x="6621271" y="2210180"/>
              <a:ext cx="318135" cy="1827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Malgun Gothic"/>
                  <a:cs typeface="Malgun Gothic"/>
                </a:rPr>
                <a:t>특징</a:t>
              </a:r>
              <a:endParaRPr sz="1600" b="1">
                <a:latin typeface="Malgun Gothic"/>
                <a:cs typeface="Malgun Gothic"/>
              </a:endParaRPr>
            </a:p>
          </p:txBody>
        </p:sp>
        <p:sp>
          <p:nvSpPr>
            <p:cNvPr id="40" name="object 17">
              <a:extLst>
                <a:ext uri="{FF2B5EF4-FFF2-40B4-BE49-F238E27FC236}">
                  <a16:creationId xmlns:a16="http://schemas.microsoft.com/office/drawing/2014/main" id="{C190A7B4-3A6E-761E-4994-BBAA98DA284D}"/>
                </a:ext>
              </a:extLst>
            </p:cNvPr>
            <p:cNvSpPr txBox="1"/>
            <p:nvPr/>
          </p:nvSpPr>
          <p:spPr>
            <a:xfrm>
              <a:off x="4937478" y="4209371"/>
              <a:ext cx="97527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200" spc="-60" dirty="0">
                  <a:latin typeface="Malgun Gothic"/>
                  <a:cs typeface="Malgun Gothic"/>
                </a:rPr>
                <a:t> </a:t>
              </a:r>
              <a:endParaRPr sz="1200" dirty="0">
                <a:latin typeface="Malgun Gothic"/>
                <a:cs typeface="Malgun Gothic"/>
              </a:endParaRPr>
            </a:p>
          </p:txBody>
        </p:sp>
      </p:grpSp>
      <p:sp>
        <p:nvSpPr>
          <p:cNvPr id="49" name="object 38">
            <a:extLst>
              <a:ext uri="{FF2B5EF4-FFF2-40B4-BE49-F238E27FC236}">
                <a16:creationId xmlns:a16="http://schemas.microsoft.com/office/drawing/2014/main" id="{9D4D462A-87DA-833C-2EC8-B6BF5903F8DB}"/>
              </a:ext>
            </a:extLst>
          </p:cNvPr>
          <p:cNvSpPr/>
          <p:nvPr/>
        </p:nvSpPr>
        <p:spPr>
          <a:xfrm>
            <a:off x="4241468" y="1975243"/>
            <a:ext cx="3581601" cy="0"/>
          </a:xfrm>
          <a:custGeom>
            <a:avLst/>
            <a:gdLst/>
            <a:ahLst/>
            <a:cxnLst/>
            <a:rect l="l" t="t" r="r" b="b"/>
            <a:pathLst>
              <a:path w="2343150">
                <a:moveTo>
                  <a:pt x="0" y="0"/>
                </a:moveTo>
                <a:lnTo>
                  <a:pt x="234315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>
            <a:extLst>
              <a:ext uri="{FF2B5EF4-FFF2-40B4-BE49-F238E27FC236}">
                <a16:creationId xmlns:a16="http://schemas.microsoft.com/office/drawing/2014/main" id="{4A698118-0844-B552-34D1-63D9231CD7B6}"/>
              </a:ext>
            </a:extLst>
          </p:cNvPr>
          <p:cNvSpPr txBox="1"/>
          <p:nvPr/>
        </p:nvSpPr>
        <p:spPr>
          <a:xfrm>
            <a:off x="4678878" y="3950769"/>
            <a:ext cx="99427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Malgun Gothic"/>
                <a:cs typeface="Malgun Gothic"/>
              </a:rPr>
              <a:t>Object detection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52" name="object 27">
            <a:extLst>
              <a:ext uri="{FF2B5EF4-FFF2-40B4-BE49-F238E27FC236}">
                <a16:creationId xmlns:a16="http://schemas.microsoft.com/office/drawing/2014/main" id="{B28B41BF-7DF9-393E-6950-A27E7DB29A37}"/>
              </a:ext>
            </a:extLst>
          </p:cNvPr>
          <p:cNvSpPr txBox="1"/>
          <p:nvPr/>
        </p:nvSpPr>
        <p:spPr>
          <a:xfrm>
            <a:off x="6212217" y="3895691"/>
            <a:ext cx="1864983" cy="6841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" marR="5080" indent="-6096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spc="-50" dirty="0">
                <a:latin typeface="Malgun Gothic"/>
                <a:cs typeface="Malgun Gothic"/>
              </a:rPr>
              <a:t>예측 이미지의</a:t>
            </a:r>
            <a:endParaRPr lang="en-US" altLang="ko-KR" sz="1400" spc="-50" dirty="0">
              <a:latin typeface="Malgun Gothic"/>
              <a:cs typeface="Malgun Gothic"/>
            </a:endParaRPr>
          </a:p>
          <a:p>
            <a:pPr marL="73660" marR="5080" indent="-6096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spc="-50" dirty="0" err="1">
                <a:latin typeface="Malgun Gothic"/>
                <a:cs typeface="Malgun Gothic"/>
              </a:rPr>
              <a:t>바운딩박스와</a:t>
            </a:r>
            <a:endParaRPr lang="en-US" altLang="ko-KR" sz="1400" spc="-50" dirty="0">
              <a:latin typeface="Malgun Gothic"/>
              <a:cs typeface="Malgun Gothic"/>
            </a:endParaRPr>
          </a:p>
          <a:p>
            <a:pPr marL="73660" marR="5080" indent="-6096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spc="-50" dirty="0">
                <a:latin typeface="Malgun Gothic"/>
                <a:cs typeface="Malgun Gothic"/>
              </a:rPr>
              <a:t>클래스 일치 확률 제공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53" name="object 28">
            <a:extLst>
              <a:ext uri="{FF2B5EF4-FFF2-40B4-BE49-F238E27FC236}">
                <a16:creationId xmlns:a16="http://schemas.microsoft.com/office/drawing/2014/main" id="{476EFCDB-02CD-875E-2A3E-921007CDB4B7}"/>
              </a:ext>
            </a:extLst>
          </p:cNvPr>
          <p:cNvSpPr txBox="1"/>
          <p:nvPr/>
        </p:nvSpPr>
        <p:spPr>
          <a:xfrm>
            <a:off x="4492129" y="5278882"/>
            <a:ext cx="114667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Malgun Gothic"/>
                <a:cs typeface="Malgun Gothic"/>
              </a:rPr>
              <a:t>segmentation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54" name="object 29">
            <a:extLst>
              <a:ext uri="{FF2B5EF4-FFF2-40B4-BE49-F238E27FC236}">
                <a16:creationId xmlns:a16="http://schemas.microsoft.com/office/drawing/2014/main" id="{B3F99DB0-FE5C-CB90-8A5A-7C2CF235BD2A}"/>
              </a:ext>
            </a:extLst>
          </p:cNvPr>
          <p:cNvSpPr txBox="1"/>
          <p:nvPr/>
        </p:nvSpPr>
        <p:spPr>
          <a:xfrm>
            <a:off x="5964732" y="5256803"/>
            <a:ext cx="2199384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843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spc="-50" dirty="0">
                <a:latin typeface="Malgun Gothic"/>
                <a:cs typeface="Malgun Gothic"/>
              </a:rPr>
              <a:t>예측 이미지의</a:t>
            </a:r>
            <a:endParaRPr lang="en-US" altLang="ko-KR" sz="1400" spc="-50" dirty="0">
              <a:latin typeface="Malgun Gothic"/>
              <a:cs typeface="Malgun Gothic"/>
            </a:endParaRPr>
          </a:p>
          <a:p>
            <a:pPr marL="12700" marR="5080" indent="13843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spc="-50" dirty="0">
                <a:latin typeface="Malgun Gothic"/>
                <a:cs typeface="Malgun Gothic"/>
              </a:rPr>
              <a:t>마스크 제공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55" name="object 30">
            <a:extLst>
              <a:ext uri="{FF2B5EF4-FFF2-40B4-BE49-F238E27FC236}">
                <a16:creationId xmlns:a16="http://schemas.microsoft.com/office/drawing/2014/main" id="{9ABE03D8-725F-62F2-7F67-681F16080897}"/>
              </a:ext>
            </a:extLst>
          </p:cNvPr>
          <p:cNvSpPr txBox="1"/>
          <p:nvPr/>
        </p:nvSpPr>
        <p:spPr>
          <a:xfrm>
            <a:off x="4038600" y="2493266"/>
            <a:ext cx="184487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55" dirty="0">
                <a:latin typeface="Malgun Gothic"/>
                <a:cs typeface="Malgun Gothic"/>
              </a:rPr>
              <a:t>모델 제공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56" name="object 31">
            <a:extLst>
              <a:ext uri="{FF2B5EF4-FFF2-40B4-BE49-F238E27FC236}">
                <a16:creationId xmlns:a16="http://schemas.microsoft.com/office/drawing/2014/main" id="{18EA6552-7DBC-4E67-47CE-9F7DD922EFFE}"/>
              </a:ext>
            </a:extLst>
          </p:cNvPr>
          <p:cNvSpPr txBox="1"/>
          <p:nvPr/>
        </p:nvSpPr>
        <p:spPr>
          <a:xfrm>
            <a:off x="6162190" y="2286000"/>
            <a:ext cx="1944099" cy="11406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080" indent="-18288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spc="-50" dirty="0">
                <a:latin typeface="Malgun Gothic"/>
                <a:cs typeface="Malgun Gothic"/>
              </a:rPr>
              <a:t>각각 </a:t>
            </a:r>
            <a:r>
              <a:rPr lang="en-US" altLang="ko-KR" sz="1400" spc="-50" dirty="0">
                <a:latin typeface="Malgun Gothic"/>
                <a:cs typeface="Malgun Gothic"/>
              </a:rPr>
              <a:t>22</a:t>
            </a:r>
            <a:r>
              <a:rPr lang="ko-KR" altLang="en-US" sz="1400" spc="-50" dirty="0">
                <a:latin typeface="Malgun Gothic"/>
                <a:cs typeface="Malgun Gothic"/>
              </a:rPr>
              <a:t>개의 레이어로</a:t>
            </a:r>
            <a:endParaRPr lang="en-US" altLang="ko-KR" sz="1400" spc="-50" dirty="0">
              <a:latin typeface="Malgun Gothic"/>
              <a:cs typeface="Malgun Gothic"/>
            </a:endParaRPr>
          </a:p>
          <a:p>
            <a:pPr marL="195580" marR="5080" indent="-18288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1400" spc="-50" dirty="0">
                <a:latin typeface="Malgun Gothic"/>
                <a:cs typeface="Malgun Gothic"/>
              </a:rPr>
              <a:t> 구성된 서로 다른 </a:t>
            </a:r>
            <a:endParaRPr lang="en-US" altLang="ko-KR" sz="1400" spc="-50" dirty="0">
              <a:latin typeface="Malgun Gothic"/>
              <a:cs typeface="Malgun Gothic"/>
            </a:endParaRPr>
          </a:p>
          <a:p>
            <a:pPr marL="195580" marR="5080" indent="-182880" algn="ctr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spc="-50" dirty="0">
                <a:latin typeface="Malgun Gothic"/>
                <a:cs typeface="Malgun Gothic"/>
              </a:rPr>
              <a:t>object detection</a:t>
            </a:r>
          </a:p>
          <a:p>
            <a:pPr marL="195580" marR="5080" indent="-182880" algn="ctr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spc="-50" dirty="0" err="1">
                <a:latin typeface="Malgun Gothic"/>
                <a:cs typeface="Malgun Gothic"/>
              </a:rPr>
              <a:t>segmenation</a:t>
            </a:r>
            <a:r>
              <a:rPr lang="en-US" altLang="ko-KR" sz="1400" spc="-50" dirty="0">
                <a:latin typeface="Malgun Gothic"/>
                <a:cs typeface="Malgun Gothic"/>
              </a:rPr>
              <a:t> </a:t>
            </a:r>
          </a:p>
          <a:p>
            <a:pPr marL="195580" marR="5080" indent="-182880" algn="ctr">
              <a:lnSpc>
                <a:spcPct val="100000"/>
              </a:lnSpc>
              <a:spcBef>
                <a:spcPts val="95"/>
              </a:spcBef>
            </a:pPr>
            <a:r>
              <a:rPr lang="en-US" altLang="ko-KR" sz="1400" b="1" spc="-50" dirty="0">
                <a:latin typeface="Malgun Gothic"/>
                <a:cs typeface="Malgun Gothic"/>
              </a:rPr>
              <a:t>CNN </a:t>
            </a:r>
            <a:r>
              <a:rPr lang="ko-KR" altLang="en-US" sz="1400" b="1" spc="-50" dirty="0">
                <a:latin typeface="Malgun Gothic"/>
                <a:cs typeface="Malgun Gothic"/>
              </a:rPr>
              <a:t>모델 제공</a:t>
            </a:r>
            <a:endParaRPr lang="en-US" altLang="ko-KR" sz="1400" b="1" spc="-50" dirty="0">
              <a:latin typeface="Malgun Gothic"/>
              <a:cs typeface="Malgun Gothic"/>
            </a:endParaRPr>
          </a:p>
        </p:txBody>
      </p:sp>
      <p:pic>
        <p:nvPicPr>
          <p:cNvPr id="1026" name="Picture 2" descr="Yolo V8: A Deep Dive Into Its Advanced Functions and New Features | by  Mujtaba Raza | Medium">
            <a:extLst>
              <a:ext uri="{FF2B5EF4-FFF2-40B4-BE49-F238E27FC236}">
                <a16:creationId xmlns:a16="http://schemas.microsoft.com/office/drawing/2014/main" id="{E09D1BE4-F021-BBA3-CF01-DA17B3165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27302" r="18395" b="29005"/>
          <a:stretch/>
        </p:blipFill>
        <p:spPr bwMode="auto">
          <a:xfrm>
            <a:off x="5499713" y="906224"/>
            <a:ext cx="1298245" cy="51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64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02</a:t>
            </a:r>
            <a:r>
              <a:rPr sz="5400" spc="-869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설계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24732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90" dirty="0" err="1">
                <a:solidFill>
                  <a:srgbClr val="404040"/>
                </a:solidFill>
                <a:latin typeface="Malgun Gothic"/>
                <a:cs typeface="Malgun Gothic"/>
              </a:rPr>
              <a:t>유스케이스</a:t>
            </a:r>
            <a:r>
              <a:rPr lang="ko-KR" altLang="en-US" sz="1200" spc="-90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200" spc="-25" dirty="0" err="1">
                <a:solidFill>
                  <a:srgbClr val="404040"/>
                </a:solidFill>
                <a:latin typeface="Malgun Gothic"/>
                <a:cs typeface="Malgun Gothic"/>
              </a:rPr>
              <a:t>정의서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– </a:t>
            </a:r>
            <a:r>
              <a:rPr lang="ko-KR" altLang="en-US" sz="1200" spc="-25" dirty="0" err="1">
                <a:solidFill>
                  <a:srgbClr val="404040"/>
                </a:solidFill>
                <a:latin typeface="Malgun Gothic"/>
                <a:cs typeface="Malgun Gothic"/>
              </a:rPr>
              <a:t>라벨링툴</a:t>
            </a:r>
            <a:endParaRPr sz="1200" dirty="0">
              <a:latin typeface="Malgun Gothic"/>
              <a:cs typeface="Malgun Gothic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27A6F4-AF8C-D59E-20D8-CF3A13B75481}"/>
              </a:ext>
            </a:extLst>
          </p:cNvPr>
          <p:cNvGrpSpPr/>
          <p:nvPr/>
        </p:nvGrpSpPr>
        <p:grpSpPr>
          <a:xfrm>
            <a:off x="3352800" y="809118"/>
            <a:ext cx="5867223" cy="6048000"/>
            <a:chOff x="4267200" y="1670304"/>
            <a:chExt cx="3837432" cy="4267200"/>
          </a:xfrm>
        </p:grpSpPr>
        <p:grpSp>
          <p:nvGrpSpPr>
            <p:cNvPr id="4" name="object 4"/>
            <p:cNvGrpSpPr/>
            <p:nvPr/>
          </p:nvGrpSpPr>
          <p:grpSpPr>
            <a:xfrm>
              <a:off x="4267200" y="1670304"/>
              <a:ext cx="3837432" cy="4267200"/>
              <a:chOff x="4267200" y="1670304"/>
              <a:chExt cx="3837432" cy="4267200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7200" y="1670304"/>
                <a:ext cx="3837432" cy="4267200"/>
              </a:xfrm>
              <a:prstGeom prst="rect">
                <a:avLst/>
              </a:prstGeom>
            </p:spPr>
          </p:pic>
          <p:sp>
            <p:nvSpPr>
              <p:cNvPr id="6" name="object 6"/>
              <p:cNvSpPr/>
              <p:nvPr/>
            </p:nvSpPr>
            <p:spPr>
              <a:xfrm>
                <a:off x="4496688" y="1901317"/>
                <a:ext cx="3198495" cy="3627120"/>
              </a:xfrm>
              <a:custGeom>
                <a:avLst/>
                <a:gdLst/>
                <a:ahLst/>
                <a:cxnLst/>
                <a:rect l="l" t="t" r="r" b="b"/>
                <a:pathLst>
                  <a:path w="3198495" h="3627120">
                    <a:moveTo>
                      <a:pt x="3198494" y="0"/>
                    </a:moveTo>
                    <a:lnTo>
                      <a:pt x="0" y="0"/>
                    </a:lnTo>
                    <a:lnTo>
                      <a:pt x="0" y="3627120"/>
                    </a:lnTo>
                    <a:lnTo>
                      <a:pt x="3198494" y="3627120"/>
                    </a:lnTo>
                    <a:lnTo>
                      <a:pt x="319849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8" name="object 8"/>
            <p:cNvSpPr txBox="1"/>
            <p:nvPr/>
          </p:nvSpPr>
          <p:spPr>
            <a:xfrm>
              <a:off x="5226177" y="2210180"/>
              <a:ext cx="318135" cy="1827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Malgun Gothic"/>
                  <a:cs typeface="Malgun Gothic"/>
                </a:rPr>
                <a:t>기능</a:t>
              </a:r>
              <a:endParaRPr sz="1600" b="1" dirty="0">
                <a:latin typeface="Malgun Gothic"/>
                <a:cs typeface="Malgun Gothic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621271" y="2210180"/>
              <a:ext cx="318135" cy="1827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Malgun Gothic"/>
                  <a:cs typeface="Malgun Gothic"/>
                </a:rPr>
                <a:t>특징</a:t>
              </a:r>
              <a:endParaRPr sz="1600" b="1">
                <a:latin typeface="Malgun Gothic"/>
                <a:cs typeface="Malgun Gothic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065662" y="2783260"/>
              <a:ext cx="1195070" cy="1610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400" spc="-55" dirty="0">
                  <a:latin typeface="Malgun Gothic"/>
                  <a:cs typeface="Malgun Gothic"/>
                </a:rPr>
                <a:t>레이블링</a:t>
              </a:r>
              <a:endParaRPr sz="1400" dirty="0">
                <a:latin typeface="Malgun Gothic"/>
                <a:cs typeface="Malgun Gothic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161055" y="2726575"/>
              <a:ext cx="1195070" cy="31261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3660" marR="5080" indent="-60960" algn="ctr">
                <a:lnSpc>
                  <a:spcPct val="100000"/>
                </a:lnSpc>
                <a:spcBef>
                  <a:spcPts val="95"/>
                </a:spcBef>
              </a:pPr>
              <a:r>
                <a:rPr lang="en-US" altLang="ko-KR" sz="1400" spc="-50" dirty="0">
                  <a:latin typeface="Malgun Gothic"/>
                  <a:cs typeface="Malgun Gothic"/>
                </a:rPr>
                <a:t>Smart Polygon </a:t>
              </a:r>
              <a:r>
                <a:rPr lang="ko-KR" altLang="en-US" sz="1400" spc="-50" dirty="0">
                  <a:latin typeface="Malgun Gothic"/>
                  <a:cs typeface="Malgun Gothic"/>
                </a:rPr>
                <a:t>레이블 기능 제공</a:t>
              </a:r>
              <a:endParaRPr sz="1400" dirty="0">
                <a:latin typeface="Malgun Gothic"/>
                <a:cs typeface="Malgun Gothic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846137" y="3494703"/>
              <a:ext cx="975274" cy="1610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400" dirty="0" err="1">
                  <a:latin typeface="Malgun Gothic"/>
                  <a:cs typeface="Malgun Gothic"/>
                </a:rPr>
                <a:t>어그멘테이션</a:t>
              </a:r>
              <a:endParaRPr sz="1400" dirty="0">
                <a:latin typeface="Malgun Gothic"/>
                <a:cs typeface="Malgun Gothic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210893" y="3406664"/>
              <a:ext cx="1294746" cy="46461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16510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1400" spc="-55" dirty="0">
                  <a:latin typeface="Malgun Gothic"/>
                  <a:cs typeface="Malgun Gothic"/>
                </a:rPr>
                <a:t>플립</a:t>
              </a:r>
              <a:r>
                <a:rPr lang="en-US" altLang="ko-KR" sz="1400" spc="-55" dirty="0">
                  <a:latin typeface="Malgun Gothic"/>
                  <a:cs typeface="Malgun Gothic"/>
                </a:rPr>
                <a:t>, </a:t>
              </a:r>
              <a:r>
                <a:rPr lang="ko-KR" altLang="en-US" sz="1400" spc="-55" dirty="0">
                  <a:latin typeface="Malgun Gothic"/>
                  <a:cs typeface="Malgun Gothic"/>
                </a:rPr>
                <a:t>회전</a:t>
              </a:r>
              <a:r>
                <a:rPr lang="en-US" altLang="ko-KR" sz="1400" spc="-55" dirty="0">
                  <a:latin typeface="Malgun Gothic"/>
                  <a:cs typeface="Malgun Gothic"/>
                </a:rPr>
                <a:t>, </a:t>
              </a:r>
              <a:r>
                <a:rPr lang="ko-KR" altLang="en-US" sz="1400" spc="-55" dirty="0">
                  <a:latin typeface="Malgun Gothic"/>
                  <a:cs typeface="Malgun Gothic"/>
                </a:rPr>
                <a:t>스케일링</a:t>
              </a:r>
              <a:r>
                <a:rPr lang="en-US" altLang="ko-KR" sz="1400" spc="-55" dirty="0">
                  <a:latin typeface="Malgun Gothic"/>
                  <a:cs typeface="Malgun Gothic"/>
                </a:rPr>
                <a:t>, </a:t>
              </a:r>
              <a:r>
                <a:rPr lang="ko-KR" altLang="en-US" sz="1400" spc="-55" dirty="0">
                  <a:latin typeface="Malgun Gothic"/>
                  <a:cs typeface="Malgun Gothic"/>
                </a:rPr>
                <a:t>밝기 조정 등 다양한</a:t>
              </a:r>
              <a:r>
                <a:rPr lang="en-US" altLang="ko-KR" sz="1400" spc="-55" dirty="0">
                  <a:latin typeface="Malgun Gothic"/>
                  <a:cs typeface="Malgun Gothic"/>
                </a:rPr>
                <a:t> </a:t>
              </a:r>
              <a:r>
                <a:rPr lang="ko-KR" altLang="en-US" sz="1400" spc="-55" dirty="0" err="1">
                  <a:latin typeface="Malgun Gothic"/>
                  <a:cs typeface="Malgun Gothic"/>
                </a:rPr>
                <a:t>어그멘테이션</a:t>
              </a:r>
              <a:r>
                <a:rPr lang="ko-KR" altLang="en-US" sz="1400" spc="-55" dirty="0">
                  <a:latin typeface="Malgun Gothic"/>
                  <a:cs typeface="Malgun Gothic"/>
                </a:rPr>
                <a:t> 기능 제공</a:t>
              </a:r>
              <a:endParaRPr sz="1400" dirty="0">
                <a:latin typeface="Malgun Gothic"/>
                <a:cs typeface="Malgun Gothic"/>
              </a:endParaRPr>
            </a:p>
          </p:txBody>
        </p:sp>
        <p:sp>
          <p:nvSpPr>
            <p:cNvPr id="43" name="object 17">
              <a:extLst>
                <a:ext uri="{FF2B5EF4-FFF2-40B4-BE49-F238E27FC236}">
                  <a16:creationId xmlns:a16="http://schemas.microsoft.com/office/drawing/2014/main" id="{67CD1A43-D37B-0ACD-D943-654DF402596C}"/>
                </a:ext>
              </a:extLst>
            </p:cNvPr>
            <p:cNvSpPr txBox="1"/>
            <p:nvPr/>
          </p:nvSpPr>
          <p:spPr>
            <a:xfrm>
              <a:off x="4937478" y="4209371"/>
              <a:ext cx="975274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200" spc="-60" dirty="0">
                  <a:latin typeface="Malgun Gothic"/>
                  <a:cs typeface="Malgun Gothic"/>
                </a:rPr>
                <a:t> </a:t>
              </a:r>
              <a:endParaRPr sz="1200" dirty="0">
                <a:latin typeface="Malgun Gothic"/>
                <a:cs typeface="Malgun Gothic"/>
              </a:endParaRPr>
            </a:p>
          </p:txBody>
        </p:sp>
        <p:sp>
          <p:nvSpPr>
            <p:cNvPr id="44" name="object 17">
              <a:extLst>
                <a:ext uri="{FF2B5EF4-FFF2-40B4-BE49-F238E27FC236}">
                  <a16:creationId xmlns:a16="http://schemas.microsoft.com/office/drawing/2014/main" id="{CE6E799D-656A-AEB5-4395-55CC5248B224}"/>
                </a:ext>
              </a:extLst>
            </p:cNvPr>
            <p:cNvSpPr txBox="1"/>
            <p:nvPr/>
          </p:nvSpPr>
          <p:spPr>
            <a:xfrm>
              <a:off x="4815421" y="4462677"/>
              <a:ext cx="975274" cy="1610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dirty="0">
                  <a:latin typeface="Malgun Gothic"/>
                  <a:cs typeface="Malgun Gothic"/>
                </a:rPr>
                <a:t>export</a:t>
              </a:r>
              <a:endParaRPr sz="1400" dirty="0">
                <a:latin typeface="Malgun Gothic"/>
                <a:cs typeface="Malgun Gothic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A2E073F1-E8B2-885A-0885-9BDE84A2A67D}"/>
                </a:ext>
              </a:extLst>
            </p:cNvPr>
            <p:cNvSpPr txBox="1"/>
            <p:nvPr/>
          </p:nvSpPr>
          <p:spPr>
            <a:xfrm>
              <a:off x="6153288" y="4344713"/>
              <a:ext cx="1294746" cy="47366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16510" algn="ctr">
                <a:lnSpc>
                  <a:spcPct val="100000"/>
                </a:lnSpc>
                <a:spcBef>
                  <a:spcPts val="95"/>
                </a:spcBef>
              </a:pPr>
              <a:r>
                <a:rPr lang="en-US" altLang="ko-KR" sz="1400" spc="-55" dirty="0" err="1">
                  <a:latin typeface="Malgun Gothic"/>
                  <a:cs typeface="Malgun Gothic"/>
                </a:rPr>
                <a:t>json</a:t>
              </a:r>
              <a:r>
                <a:rPr lang="en-US" altLang="ko-KR" sz="1400" spc="-55" dirty="0">
                  <a:latin typeface="Malgun Gothic"/>
                  <a:cs typeface="Malgun Gothic"/>
                </a:rPr>
                <a:t>, txt </a:t>
              </a:r>
              <a:r>
                <a:rPr lang="ko-KR" altLang="en-US" sz="1400" spc="-55" dirty="0">
                  <a:latin typeface="Malgun Gothic"/>
                  <a:cs typeface="Malgun Gothic"/>
                </a:rPr>
                <a:t>등 다양한</a:t>
              </a:r>
              <a:endParaRPr lang="en-US" altLang="ko-KR" sz="1400" spc="-55" dirty="0">
                <a:latin typeface="Malgun Gothic"/>
                <a:cs typeface="Malgun Gothic"/>
              </a:endParaRPr>
            </a:p>
            <a:p>
              <a:pPr marL="12700" marR="5080" indent="1651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1400" dirty="0">
                  <a:latin typeface="Malgun Gothic"/>
                  <a:cs typeface="Malgun Gothic"/>
                </a:rPr>
                <a:t>형태로 데이터셋과 레이블 </a:t>
              </a:r>
              <a:r>
                <a:rPr lang="en-US" altLang="ko-KR" sz="1400" dirty="0">
                  <a:latin typeface="Malgun Gothic"/>
                  <a:cs typeface="Malgun Gothic"/>
                </a:rPr>
                <a:t>export </a:t>
              </a:r>
              <a:r>
                <a:rPr lang="ko-KR" altLang="en-US" sz="1400" dirty="0">
                  <a:latin typeface="Malgun Gothic"/>
                  <a:cs typeface="Malgun Gothic"/>
                </a:rPr>
                <a:t>기능 제공</a:t>
              </a:r>
              <a:endParaRPr sz="1400" dirty="0">
                <a:latin typeface="Malgun Gothic"/>
                <a:cs typeface="Malgun Gothic"/>
              </a:endParaRPr>
            </a:p>
          </p:txBody>
        </p:sp>
      </p:grpSp>
      <p:sp>
        <p:nvSpPr>
          <p:cNvPr id="32" name="object 38">
            <a:extLst>
              <a:ext uri="{FF2B5EF4-FFF2-40B4-BE49-F238E27FC236}">
                <a16:creationId xmlns:a16="http://schemas.microsoft.com/office/drawing/2014/main" id="{71206A17-34CD-9F8F-5CCE-5523A89B8A94}"/>
              </a:ext>
            </a:extLst>
          </p:cNvPr>
          <p:cNvSpPr/>
          <p:nvPr/>
        </p:nvSpPr>
        <p:spPr>
          <a:xfrm>
            <a:off x="4241468" y="1975243"/>
            <a:ext cx="3581601" cy="0"/>
          </a:xfrm>
          <a:custGeom>
            <a:avLst/>
            <a:gdLst/>
            <a:ahLst/>
            <a:cxnLst/>
            <a:rect l="l" t="t" r="r" b="b"/>
            <a:pathLst>
              <a:path w="2343150">
                <a:moveTo>
                  <a:pt x="0" y="0"/>
                </a:moveTo>
                <a:lnTo>
                  <a:pt x="234315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C69D043E-001D-4D84-9B06-89ADF4A71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68" y="904529"/>
            <a:ext cx="1752600" cy="43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6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02</a:t>
            </a:r>
            <a:r>
              <a:rPr sz="5400" spc="-869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설계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4922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장치</a:t>
            </a:r>
            <a:r>
              <a:rPr sz="1200" spc="-80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200" spc="-25" dirty="0" err="1">
                <a:solidFill>
                  <a:srgbClr val="404040"/>
                </a:solidFill>
                <a:latin typeface="Malgun Gothic"/>
                <a:cs typeface="Malgun Gothic"/>
              </a:rPr>
              <a:t>구성</a:t>
            </a: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6730E-0DCC-E20A-977C-4F16AFDF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72" y="2129723"/>
            <a:ext cx="5391828" cy="3356677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D845508-FE37-38C3-58C2-10C4220E2C2C}"/>
              </a:ext>
            </a:extLst>
          </p:cNvPr>
          <p:cNvCxnSpPr>
            <a:cxnSpLocks/>
          </p:cNvCxnSpPr>
          <p:nvPr/>
        </p:nvCxnSpPr>
        <p:spPr>
          <a:xfrm>
            <a:off x="5121880" y="2739323"/>
            <a:ext cx="23751" cy="203958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AC8A2A2-2F66-A7E2-1E7D-860076F2283F}"/>
              </a:ext>
            </a:extLst>
          </p:cNvPr>
          <p:cNvCxnSpPr>
            <a:cxnSpLocks/>
          </p:cNvCxnSpPr>
          <p:nvPr/>
        </p:nvCxnSpPr>
        <p:spPr>
          <a:xfrm>
            <a:off x="5274280" y="2739323"/>
            <a:ext cx="23751" cy="203958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D4F1249-33CE-F361-307F-A74EFE950747}"/>
              </a:ext>
            </a:extLst>
          </p:cNvPr>
          <p:cNvCxnSpPr>
            <a:cxnSpLocks/>
          </p:cNvCxnSpPr>
          <p:nvPr/>
        </p:nvCxnSpPr>
        <p:spPr>
          <a:xfrm>
            <a:off x="5426680" y="2739323"/>
            <a:ext cx="23751" cy="203958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3DD4327-4E4D-FC4C-D62A-1102AD75AD7B}"/>
              </a:ext>
            </a:extLst>
          </p:cNvPr>
          <p:cNvCxnSpPr>
            <a:cxnSpLocks/>
          </p:cNvCxnSpPr>
          <p:nvPr/>
        </p:nvCxnSpPr>
        <p:spPr>
          <a:xfrm>
            <a:off x="5579080" y="2739323"/>
            <a:ext cx="23751" cy="203958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11">
            <a:extLst>
              <a:ext uri="{FF2B5EF4-FFF2-40B4-BE49-F238E27FC236}">
                <a16:creationId xmlns:a16="http://schemas.microsoft.com/office/drawing/2014/main" id="{3994C233-E41C-A0AC-30AA-92E0F846827D}"/>
              </a:ext>
            </a:extLst>
          </p:cNvPr>
          <p:cNvSpPr/>
          <p:nvPr/>
        </p:nvSpPr>
        <p:spPr>
          <a:xfrm>
            <a:off x="4536030" y="2183161"/>
            <a:ext cx="1476497" cy="556161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9">
            <a:extLst>
              <a:ext uri="{FF2B5EF4-FFF2-40B4-BE49-F238E27FC236}">
                <a16:creationId xmlns:a16="http://schemas.microsoft.com/office/drawing/2014/main" id="{BAD24F92-EEAD-57A9-A484-0B32AB5FBF56}"/>
              </a:ext>
            </a:extLst>
          </p:cNvPr>
          <p:cNvSpPr/>
          <p:nvPr/>
        </p:nvSpPr>
        <p:spPr>
          <a:xfrm rot="3899939">
            <a:off x="5111074" y="1856837"/>
            <a:ext cx="419914" cy="191252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4">
            <a:extLst>
              <a:ext uri="{FF2B5EF4-FFF2-40B4-BE49-F238E27FC236}">
                <a16:creationId xmlns:a16="http://schemas.microsoft.com/office/drawing/2014/main" id="{3180C900-2FEC-DDDC-D147-ADB0C02DA7EB}"/>
              </a:ext>
            </a:extLst>
          </p:cNvPr>
          <p:cNvSpPr txBox="1"/>
          <p:nvPr/>
        </p:nvSpPr>
        <p:spPr>
          <a:xfrm>
            <a:off x="4648200" y="685800"/>
            <a:ext cx="1548130" cy="129522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800" spc="-30" dirty="0">
                <a:latin typeface="Malgun Gothic"/>
                <a:cs typeface="Malgun Gothic"/>
              </a:rPr>
              <a:t>카메라</a:t>
            </a:r>
            <a:endParaRPr lang="en-US" altLang="ko-KR" spc="-3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100" spc="-60" dirty="0">
                <a:latin typeface="Malgun Gothic"/>
                <a:cs typeface="Malgun Gothic"/>
              </a:rPr>
              <a:t>컨베이어벨트의 속도인</a:t>
            </a:r>
            <a:endParaRPr lang="en-US" altLang="ko-KR" sz="1100" spc="-6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sz="1100" spc="-60" dirty="0">
                <a:latin typeface="Malgun Gothic"/>
                <a:cs typeface="Malgun Gothic"/>
              </a:rPr>
              <a:t>3</a:t>
            </a:r>
            <a:r>
              <a:rPr lang="ko-KR" altLang="en-US" sz="1100" spc="-60" dirty="0">
                <a:latin typeface="Malgun Gothic"/>
                <a:cs typeface="Malgun Gothic"/>
              </a:rPr>
              <a:t>초마다 사진을 찍고</a:t>
            </a:r>
            <a:endParaRPr lang="en-US" altLang="ko-KR" sz="1100" spc="-6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100" spc="-60" dirty="0">
                <a:latin typeface="Malgun Gothic"/>
                <a:cs typeface="Malgun Gothic"/>
              </a:rPr>
              <a:t>인식한다</a:t>
            </a:r>
            <a:endParaRPr sz="1100" dirty="0">
              <a:latin typeface="Malgun Gothic"/>
              <a:cs typeface="Malgun Gothic"/>
            </a:endParaRPr>
          </a:p>
        </p:txBody>
      </p:sp>
      <p:sp>
        <p:nvSpPr>
          <p:cNvPr id="71" name="object 11">
            <a:extLst>
              <a:ext uri="{FF2B5EF4-FFF2-40B4-BE49-F238E27FC236}">
                <a16:creationId xmlns:a16="http://schemas.microsoft.com/office/drawing/2014/main" id="{DE5427E7-BD47-158A-AA28-FA37B1E1DD8A}"/>
              </a:ext>
            </a:extLst>
          </p:cNvPr>
          <p:cNvSpPr/>
          <p:nvPr/>
        </p:nvSpPr>
        <p:spPr>
          <a:xfrm>
            <a:off x="4559782" y="4652159"/>
            <a:ext cx="3822218" cy="834241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24">
            <a:extLst>
              <a:ext uri="{FF2B5EF4-FFF2-40B4-BE49-F238E27FC236}">
                <a16:creationId xmlns:a16="http://schemas.microsoft.com/office/drawing/2014/main" id="{0853F1CE-AE12-F705-5419-719D1C7A9D19}"/>
              </a:ext>
            </a:extLst>
          </p:cNvPr>
          <p:cNvSpPr txBox="1"/>
          <p:nvPr/>
        </p:nvSpPr>
        <p:spPr>
          <a:xfrm>
            <a:off x="9500870" y="4953000"/>
            <a:ext cx="1548130" cy="99770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800" spc="-30" dirty="0">
                <a:latin typeface="Malgun Gothic"/>
                <a:cs typeface="Malgun Gothic"/>
              </a:rPr>
              <a:t>컨베이어벨트</a:t>
            </a:r>
            <a:endParaRPr lang="en-US" altLang="ko-KR" spc="-3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z="1100" spc="-60" dirty="0">
                <a:latin typeface="Malgun Gothic"/>
                <a:cs typeface="Malgun Gothic"/>
              </a:rPr>
              <a:t>3</a:t>
            </a:r>
            <a:r>
              <a:rPr lang="ko-KR" altLang="en-US" sz="1100" spc="-60" dirty="0">
                <a:latin typeface="Malgun Gothic"/>
                <a:cs typeface="Malgun Gothic"/>
              </a:rPr>
              <a:t>초에 한번씩</a:t>
            </a:r>
            <a:endParaRPr lang="en-US" altLang="ko-KR" sz="1100" spc="-6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100" spc="-60" dirty="0">
                <a:latin typeface="Malgun Gothic"/>
                <a:cs typeface="Malgun Gothic"/>
              </a:rPr>
              <a:t>벨트가 </a:t>
            </a:r>
            <a:r>
              <a:rPr lang="en-US" altLang="ko-KR" sz="1100" spc="-60" dirty="0">
                <a:latin typeface="Malgun Gothic"/>
                <a:cs typeface="Malgun Gothic"/>
              </a:rPr>
              <a:t>180</a:t>
            </a:r>
            <a:r>
              <a:rPr lang="ko-KR" altLang="en-US" sz="1100" spc="-60" dirty="0">
                <a:latin typeface="Malgun Gothic"/>
                <a:cs typeface="Malgun Gothic"/>
              </a:rPr>
              <a:t>도 회전한다</a:t>
            </a:r>
            <a:endParaRPr sz="1100" dirty="0">
              <a:latin typeface="Malgun Gothic"/>
              <a:cs typeface="Malgun Gothic"/>
            </a:endParaRPr>
          </a:p>
        </p:txBody>
      </p:sp>
      <p:sp>
        <p:nvSpPr>
          <p:cNvPr id="73" name="object 9">
            <a:extLst>
              <a:ext uri="{FF2B5EF4-FFF2-40B4-BE49-F238E27FC236}">
                <a16:creationId xmlns:a16="http://schemas.microsoft.com/office/drawing/2014/main" id="{B8736BFE-3352-4A21-6EBA-DDFA043C0D2D}"/>
              </a:ext>
            </a:extLst>
          </p:cNvPr>
          <p:cNvSpPr/>
          <p:nvPr/>
        </p:nvSpPr>
        <p:spPr>
          <a:xfrm rot="11005107">
            <a:off x="8398970" y="5191016"/>
            <a:ext cx="1104254" cy="262695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9">
            <a:extLst>
              <a:ext uri="{FF2B5EF4-FFF2-40B4-BE49-F238E27FC236}">
                <a16:creationId xmlns:a16="http://schemas.microsoft.com/office/drawing/2014/main" id="{C76DC505-75E3-C182-B314-EBC96D04D587}"/>
              </a:ext>
            </a:extLst>
          </p:cNvPr>
          <p:cNvSpPr/>
          <p:nvPr/>
        </p:nvSpPr>
        <p:spPr>
          <a:xfrm rot="9254471">
            <a:off x="3110877" y="2082479"/>
            <a:ext cx="1629689" cy="2127465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4">
            <a:extLst>
              <a:ext uri="{FF2B5EF4-FFF2-40B4-BE49-F238E27FC236}">
                <a16:creationId xmlns:a16="http://schemas.microsoft.com/office/drawing/2014/main" id="{A9E0F654-6006-A971-5E42-863AAC633C59}"/>
              </a:ext>
            </a:extLst>
          </p:cNvPr>
          <p:cNvSpPr txBox="1"/>
          <p:nvPr/>
        </p:nvSpPr>
        <p:spPr>
          <a:xfrm>
            <a:off x="1195070" y="1828800"/>
            <a:ext cx="1548130" cy="129522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800" spc="-30" dirty="0" err="1">
                <a:latin typeface="Malgun Gothic"/>
                <a:cs typeface="Malgun Gothic"/>
              </a:rPr>
              <a:t>불량검출</a:t>
            </a:r>
            <a:endParaRPr lang="en-US" altLang="ko-KR" spc="-3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100" spc="-60" dirty="0">
                <a:latin typeface="Malgun Gothic"/>
                <a:cs typeface="Malgun Gothic"/>
              </a:rPr>
              <a:t>불량 땅콩 </a:t>
            </a:r>
            <a:r>
              <a:rPr lang="ko-KR" altLang="en-US" sz="1100" spc="-60" dirty="0" err="1">
                <a:latin typeface="Malgun Gothic"/>
                <a:cs typeface="Malgun Gothic"/>
              </a:rPr>
              <a:t>검출시</a:t>
            </a:r>
            <a:endParaRPr lang="en-US" altLang="ko-KR" sz="1100" spc="-6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100" spc="-60" dirty="0">
                <a:latin typeface="Malgun Gothic"/>
                <a:cs typeface="Malgun Gothic"/>
              </a:rPr>
              <a:t>작동을 중지 하라는</a:t>
            </a:r>
            <a:endParaRPr lang="en-US" altLang="ko-KR" sz="1100" spc="-6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100" spc="-60" dirty="0" err="1">
                <a:latin typeface="Malgun Gothic"/>
                <a:cs typeface="Malgun Gothic"/>
              </a:rPr>
              <a:t>알림음이</a:t>
            </a:r>
            <a:r>
              <a:rPr lang="ko-KR" altLang="en-US" sz="1100" spc="-60" dirty="0">
                <a:latin typeface="Malgun Gothic"/>
                <a:cs typeface="Malgun Gothic"/>
              </a:rPr>
              <a:t> 나온다</a:t>
            </a:r>
            <a:endParaRPr sz="1100" dirty="0">
              <a:latin typeface="Malgun Gothic"/>
              <a:cs typeface="Malgun Gothic"/>
            </a:endParaRPr>
          </a:p>
        </p:txBody>
      </p:sp>
      <p:sp>
        <p:nvSpPr>
          <p:cNvPr id="76" name="object 9">
            <a:extLst>
              <a:ext uri="{FF2B5EF4-FFF2-40B4-BE49-F238E27FC236}">
                <a16:creationId xmlns:a16="http://schemas.microsoft.com/office/drawing/2014/main" id="{B6D01127-E032-DCBA-B348-03FF6D1CC890}"/>
              </a:ext>
            </a:extLst>
          </p:cNvPr>
          <p:cNvSpPr/>
          <p:nvPr/>
        </p:nvSpPr>
        <p:spPr>
          <a:xfrm rot="9254471">
            <a:off x="2679372" y="4218111"/>
            <a:ext cx="2516454" cy="281652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4">
            <a:extLst>
              <a:ext uri="{FF2B5EF4-FFF2-40B4-BE49-F238E27FC236}">
                <a16:creationId xmlns:a16="http://schemas.microsoft.com/office/drawing/2014/main" id="{FDAAB676-802E-DA5D-CEEC-FE8BC9A318C4}"/>
              </a:ext>
            </a:extLst>
          </p:cNvPr>
          <p:cNvSpPr txBox="1"/>
          <p:nvPr/>
        </p:nvSpPr>
        <p:spPr>
          <a:xfrm>
            <a:off x="1181437" y="3962574"/>
            <a:ext cx="1548130" cy="1295226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pc="-30" dirty="0" err="1">
                <a:latin typeface="Malgun Gothic"/>
                <a:cs typeface="Malgun Gothic"/>
              </a:rPr>
              <a:t>정상</a:t>
            </a:r>
            <a:r>
              <a:rPr lang="ko-KR" altLang="en-US" sz="1800" spc="-30" dirty="0" err="1">
                <a:latin typeface="Malgun Gothic"/>
                <a:cs typeface="Malgun Gothic"/>
              </a:rPr>
              <a:t>검출</a:t>
            </a:r>
            <a:endParaRPr lang="en-US" altLang="ko-KR" spc="-3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100" spc="-60" dirty="0">
                <a:latin typeface="Malgun Gothic"/>
                <a:cs typeface="Malgun Gothic"/>
              </a:rPr>
              <a:t>정상 땅콩들로</a:t>
            </a:r>
            <a:endParaRPr lang="en-US" altLang="ko-KR" sz="1100" spc="-6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100" spc="-60" dirty="0" err="1">
                <a:latin typeface="Malgun Gothic"/>
                <a:cs typeface="Malgun Gothic"/>
              </a:rPr>
              <a:t>판별될시</a:t>
            </a:r>
            <a:endParaRPr lang="en-US" altLang="ko-KR" sz="1100" spc="-6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z="1100" spc="-60" dirty="0">
                <a:latin typeface="Malgun Gothic"/>
                <a:cs typeface="Malgun Gothic"/>
              </a:rPr>
              <a:t>포장 단계로 이동된다</a:t>
            </a:r>
            <a:endParaRPr sz="1100" dirty="0">
              <a:latin typeface="Malgun Gothic"/>
              <a:cs typeface="Malgun Gothic"/>
            </a:endParaRPr>
          </a:p>
        </p:txBody>
      </p:sp>
      <p:pic>
        <p:nvPicPr>
          <p:cNvPr id="4098" name="Picture 2" descr="검색결과 &gt;땅콩, 이마트몰, 당신과 가장 가까운 이마트">
            <a:extLst>
              <a:ext uri="{FF2B5EF4-FFF2-40B4-BE49-F238E27FC236}">
                <a16:creationId xmlns:a16="http://schemas.microsoft.com/office/drawing/2014/main" id="{217EC751-F3AE-4048-07AE-CEA39572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37" y="5451854"/>
            <a:ext cx="735676" cy="7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56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20720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sz="4400" spc="-185" dirty="0">
                <a:solidFill>
                  <a:srgbClr val="252525"/>
                </a:solidFill>
              </a:rPr>
              <a:t>프로젝트</a:t>
            </a:r>
            <a:r>
              <a:rPr sz="4400" spc="-295" dirty="0">
                <a:solidFill>
                  <a:srgbClr val="252525"/>
                </a:solidFill>
              </a:rPr>
              <a:t> </a:t>
            </a:r>
            <a:r>
              <a:rPr sz="4400" spc="-25" dirty="0">
                <a:solidFill>
                  <a:srgbClr val="252525"/>
                </a:solidFill>
              </a:rPr>
              <a:t>구현</a:t>
            </a:r>
            <a:endParaRPr sz="4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134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lang="en-US" sz="10800" spc="1117" baseline="-1157" dirty="0">
                <a:solidFill>
                  <a:srgbClr val="252525"/>
                </a:solidFill>
              </a:rPr>
              <a:t>.1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sz="4400" spc="-185" dirty="0" err="1">
                <a:solidFill>
                  <a:srgbClr val="252525"/>
                </a:solidFill>
              </a:rPr>
              <a:t>프로젝트</a:t>
            </a:r>
            <a:r>
              <a:rPr sz="4400" spc="-295" dirty="0">
                <a:solidFill>
                  <a:srgbClr val="252525"/>
                </a:solidFill>
              </a:rPr>
              <a:t> </a:t>
            </a:r>
            <a:r>
              <a:rPr sz="4400" spc="-25" dirty="0">
                <a:solidFill>
                  <a:srgbClr val="252525"/>
                </a:solidFill>
              </a:rPr>
              <a:t>구</a:t>
            </a:r>
            <a:r>
              <a:rPr lang="ko-KR" altLang="en-US" sz="4400" spc="-25" dirty="0">
                <a:solidFill>
                  <a:srgbClr val="252525"/>
                </a:solidFill>
              </a:rPr>
              <a:t>성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151135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093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소프트</a:t>
            </a:r>
            <a:r>
              <a:rPr sz="1200" spc="-55" dirty="0" err="1">
                <a:solidFill>
                  <a:srgbClr val="404040"/>
                </a:solidFill>
                <a:latin typeface="Malgun Gothic"/>
                <a:cs typeface="Malgun Gothic"/>
              </a:rPr>
              <a:t>웨어</a:t>
            </a:r>
            <a:r>
              <a:rPr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구성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72150" y="4267200"/>
            <a:ext cx="377645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Malgun Gothic"/>
                <a:cs typeface="Malgun Gothic"/>
              </a:rPr>
              <a:t>Google </a:t>
            </a:r>
            <a:r>
              <a:rPr lang="en-US" sz="1800" b="1" dirty="0" err="1">
                <a:latin typeface="Malgun Gothic"/>
                <a:cs typeface="Malgun Gothic"/>
              </a:rPr>
              <a:t>Colab</a:t>
            </a:r>
            <a:endParaRPr lang="en-US" b="1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Malgun Gothic"/>
                <a:cs typeface="Malgun Gothic"/>
              </a:rPr>
              <a:t>$</a:t>
            </a:r>
            <a:r>
              <a:rPr lang="en-US" dirty="0">
                <a:latin typeface="Malgun Gothic"/>
                <a:cs typeface="Malgun Gothic"/>
              </a:rPr>
              <a:t>pip</a:t>
            </a:r>
            <a:r>
              <a:rPr lang="ko-KR" altLang="en-US" dirty="0">
                <a:latin typeface="Malgun Gothic"/>
                <a:cs typeface="Malgun Gothic"/>
              </a:rPr>
              <a:t> </a:t>
            </a:r>
            <a:r>
              <a:rPr lang="en-US" altLang="ko-KR" dirty="0">
                <a:latin typeface="Malgun Gothic"/>
                <a:cs typeface="Malgun Gothic"/>
              </a:rPr>
              <a:t>install</a:t>
            </a:r>
            <a:r>
              <a:rPr lang="ko-KR" altLang="en-US" dirty="0">
                <a:latin typeface="Malgun Gothic"/>
                <a:cs typeface="Malgun Gothic"/>
              </a:rPr>
              <a:t> </a:t>
            </a:r>
            <a:r>
              <a:rPr lang="en-US" sz="1800" dirty="0" err="1">
                <a:latin typeface="Malgun Gothic"/>
                <a:cs typeface="Malgun Gothic"/>
              </a:rPr>
              <a:t>ultralytics</a:t>
            </a:r>
            <a:r>
              <a:rPr lang="en-US" dirty="0">
                <a:latin typeface="Malgun Gothic"/>
                <a:cs typeface="Malgun Gothic"/>
              </a:rPr>
              <a:t>==</a:t>
            </a:r>
            <a:r>
              <a:rPr lang="en-US" sz="1800" dirty="0">
                <a:latin typeface="Malgun Gothic"/>
                <a:cs typeface="Malgun Gothic"/>
              </a:rPr>
              <a:t>8.2.22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Malgun Gothic"/>
                <a:cs typeface="Malgun Gothic"/>
              </a:rPr>
              <a:t>Object</a:t>
            </a:r>
            <a:r>
              <a:rPr lang="ko-KR" altLang="en-US" sz="1800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detection</a:t>
            </a:r>
            <a:r>
              <a:rPr lang="ko-KR" altLang="en-US" sz="1800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:</a:t>
            </a:r>
            <a:r>
              <a:rPr lang="ko-KR" altLang="en-US" sz="1800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yolov8n.pt</a:t>
            </a:r>
          </a:p>
          <a:p>
            <a:pPr marL="12700">
              <a:spcBef>
                <a:spcPts val="100"/>
              </a:spcBef>
            </a:pPr>
            <a:r>
              <a:rPr lang="en-US" altLang="ko-KR" sz="1800" dirty="0">
                <a:latin typeface="Malgun Gothic"/>
                <a:cs typeface="Malgun Gothic"/>
              </a:rPr>
              <a:t>Segmentation :</a:t>
            </a:r>
            <a:r>
              <a:rPr lang="ko-KR" altLang="en-US" sz="1800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yolov8n-seg.pt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D1244C5-B5BF-1A9F-095B-BFA8B67B6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138" y="3709553"/>
            <a:ext cx="16240453" cy="80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1395896">
            <a:extLst>
              <a:ext uri="{FF2B5EF4-FFF2-40B4-BE49-F238E27FC236}">
                <a16:creationId xmlns:a16="http://schemas.microsoft.com/office/drawing/2014/main" id="{79A4BCC1-0937-2BDB-5383-EFB80EFD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7" y="1524000"/>
            <a:ext cx="10595813" cy="19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68528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하드웨어</a:t>
            </a:r>
            <a:r>
              <a:rPr sz="1200" spc="-100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200" spc="-50" dirty="0" err="1">
                <a:solidFill>
                  <a:srgbClr val="404040"/>
                </a:solidFill>
                <a:latin typeface="Malgun Gothic"/>
                <a:cs typeface="Malgun Gothic"/>
              </a:rPr>
              <a:t>구성</a:t>
            </a:r>
            <a:r>
              <a:rPr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B1FAB-B652-D654-C6D3-E2EDE0CA3203}"/>
              </a:ext>
            </a:extLst>
          </p:cNvPr>
          <p:cNvSpPr txBox="1"/>
          <p:nvPr/>
        </p:nvSpPr>
        <p:spPr>
          <a:xfrm>
            <a:off x="5263407" y="4637051"/>
            <a:ext cx="220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컨베이어벨트 프레임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0182E-A3FA-3C6E-6216-4C79FA60A3DB}"/>
              </a:ext>
            </a:extLst>
          </p:cNvPr>
          <p:cNvSpPr txBox="1"/>
          <p:nvPr/>
        </p:nvSpPr>
        <p:spPr>
          <a:xfrm>
            <a:off x="8885147" y="4644418"/>
            <a:ext cx="20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DC</a:t>
            </a:r>
            <a:r>
              <a:rPr lang="ko-KR" altLang="en-US" dirty="0"/>
              <a:t>모터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41798F-6815-F976-C77A-F0B2B24AEC38}"/>
              </a:ext>
            </a:extLst>
          </p:cNvPr>
          <p:cNvSpPr txBox="1"/>
          <p:nvPr/>
        </p:nvSpPr>
        <p:spPr>
          <a:xfrm>
            <a:off x="1910142" y="4621953"/>
            <a:ext cx="220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카메라</a:t>
            </a:r>
          </a:p>
        </p:txBody>
      </p:sp>
      <p:pic>
        <p:nvPicPr>
          <p:cNvPr id="1026" name="Picture 2" descr="아이픽처 오토포커스 FULL HD 웹캠 화상카메라 YCM-WC100 ]">
            <a:extLst>
              <a:ext uri="{FF2B5EF4-FFF2-40B4-BE49-F238E27FC236}">
                <a16:creationId xmlns:a16="http://schemas.microsoft.com/office/drawing/2014/main" id="{275A1ADC-4E5B-5E29-B144-3B342C2F7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1657861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B5C404-5225-6250-4F73-9AA2D3FD5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31" y="2419682"/>
            <a:ext cx="4077269" cy="1448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8F9DA-C7EB-671B-5DD4-D8CD95537F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75"/>
          <a:stretch/>
        </p:blipFill>
        <p:spPr>
          <a:xfrm>
            <a:off x="9296400" y="2529890"/>
            <a:ext cx="1408149" cy="11124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3">
            <a:extLst>
              <a:ext uri="{FF2B5EF4-FFF2-40B4-BE49-F238E27FC236}">
                <a16:creationId xmlns:a16="http://schemas.microsoft.com/office/drawing/2014/main" id="{96074D2E-F018-1D5C-AD32-8F753CAA1252}"/>
              </a:ext>
            </a:extLst>
          </p:cNvPr>
          <p:cNvSpPr/>
          <p:nvPr/>
        </p:nvSpPr>
        <p:spPr>
          <a:xfrm>
            <a:off x="0" y="4916805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2656" rIns="0" bIns="0" rtlCol="0">
            <a:spAutoFit/>
          </a:bodyPr>
          <a:lstStyle/>
          <a:p>
            <a:pPr marL="566420">
              <a:lnSpc>
                <a:spcPct val="100000"/>
              </a:lnSpc>
              <a:spcBef>
                <a:spcPts val="100"/>
              </a:spcBef>
            </a:pPr>
            <a:r>
              <a:rPr sz="5400" b="0" spc="145" dirty="0">
                <a:solidFill>
                  <a:srgbClr val="252525"/>
                </a:solidFill>
                <a:latin typeface="Arial MT"/>
                <a:cs typeface="Arial MT"/>
              </a:rPr>
              <a:t>Index</a:t>
            </a:r>
            <a:endParaRPr sz="5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9475" y="1885188"/>
            <a:ext cx="11612880" cy="4970145"/>
            <a:chOff x="379475" y="1885188"/>
            <a:chExt cx="11612880" cy="49701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885188"/>
              <a:ext cx="11612880" cy="27127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00" y="2115693"/>
              <a:ext cx="10972800" cy="2072005"/>
            </a:xfrm>
            <a:custGeom>
              <a:avLst/>
              <a:gdLst/>
              <a:ahLst/>
              <a:cxnLst/>
              <a:rect l="l" t="t" r="r" b="b"/>
              <a:pathLst>
                <a:path w="10972800" h="2072004">
                  <a:moveTo>
                    <a:pt x="10972800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10972800" y="2071750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475" y="4142230"/>
              <a:ext cx="11612880" cy="27127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9600" y="4372736"/>
              <a:ext cx="10972800" cy="2072005"/>
            </a:xfrm>
            <a:custGeom>
              <a:avLst/>
              <a:gdLst/>
              <a:ahLst/>
              <a:cxnLst/>
              <a:rect l="l" t="t" r="r" b="b"/>
              <a:pathLst>
                <a:path w="10972800" h="2072004">
                  <a:moveTo>
                    <a:pt x="10972800" y="0"/>
                  </a:moveTo>
                  <a:lnTo>
                    <a:pt x="0" y="0"/>
                  </a:lnTo>
                  <a:lnTo>
                    <a:pt x="0" y="2071751"/>
                  </a:lnTo>
                  <a:lnTo>
                    <a:pt x="10972800" y="2071751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41297" y="2775712"/>
              <a:ext cx="751840" cy="751840"/>
            </a:xfrm>
            <a:custGeom>
              <a:avLst/>
              <a:gdLst/>
              <a:ahLst/>
              <a:cxnLst/>
              <a:rect l="l" t="t" r="r" b="b"/>
              <a:pathLst>
                <a:path w="751839" h="751839">
                  <a:moveTo>
                    <a:pt x="375919" y="0"/>
                  </a:moveTo>
                  <a:lnTo>
                    <a:pt x="0" y="375920"/>
                  </a:lnTo>
                  <a:lnTo>
                    <a:pt x="375919" y="751839"/>
                  </a:lnTo>
                  <a:lnTo>
                    <a:pt x="751839" y="375920"/>
                  </a:lnTo>
                  <a:lnTo>
                    <a:pt x="37591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16048" y="2929890"/>
            <a:ext cx="38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Malgun Gothic"/>
                <a:cs typeface="Malgun Gothic"/>
              </a:rPr>
              <a:t>01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57771" y="2775711"/>
            <a:ext cx="751840" cy="751840"/>
          </a:xfrm>
          <a:custGeom>
            <a:avLst/>
            <a:gdLst/>
            <a:ahLst/>
            <a:cxnLst/>
            <a:rect l="l" t="t" r="r" b="b"/>
            <a:pathLst>
              <a:path w="751840" h="751839">
                <a:moveTo>
                  <a:pt x="375920" y="0"/>
                </a:moveTo>
                <a:lnTo>
                  <a:pt x="0" y="375920"/>
                </a:lnTo>
                <a:lnTo>
                  <a:pt x="375920" y="751839"/>
                </a:lnTo>
                <a:lnTo>
                  <a:pt x="751839" y="375920"/>
                </a:lnTo>
                <a:lnTo>
                  <a:pt x="3759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10553" y="2929890"/>
            <a:ext cx="444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20" dirty="0">
                <a:solidFill>
                  <a:srgbClr val="FFFFFF"/>
                </a:solidFill>
                <a:latin typeface="Malgun Gothic"/>
                <a:cs typeface="Malgun Gothic"/>
              </a:rPr>
              <a:t>02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41297" y="5032628"/>
            <a:ext cx="751840" cy="752475"/>
          </a:xfrm>
          <a:custGeom>
            <a:avLst/>
            <a:gdLst/>
            <a:ahLst/>
            <a:cxnLst/>
            <a:rect l="l" t="t" r="r" b="b"/>
            <a:pathLst>
              <a:path w="751839" h="752475">
                <a:moveTo>
                  <a:pt x="375919" y="0"/>
                </a:moveTo>
                <a:lnTo>
                  <a:pt x="0" y="375920"/>
                </a:lnTo>
                <a:lnTo>
                  <a:pt x="375919" y="751890"/>
                </a:lnTo>
                <a:lnTo>
                  <a:pt x="751839" y="375920"/>
                </a:lnTo>
                <a:lnTo>
                  <a:pt x="37591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6270" y="5187137"/>
            <a:ext cx="433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235" dirty="0">
                <a:solidFill>
                  <a:srgbClr val="FFFFFF"/>
                </a:solidFill>
                <a:latin typeface="Malgun Gothic"/>
                <a:cs typeface="Malgun Gothic"/>
              </a:rPr>
              <a:t>03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8464" y="2526538"/>
            <a:ext cx="1797685" cy="13663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5" dirty="0">
                <a:latin typeface="Malgun Gothic"/>
                <a:cs typeface="Malgun Gothic"/>
              </a:rPr>
              <a:t>프로젝트</a:t>
            </a:r>
            <a:r>
              <a:rPr sz="2000" b="1" spc="-14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개요</a:t>
            </a:r>
            <a:endParaRPr sz="2000" dirty="0">
              <a:latin typeface="Malgun Gothic"/>
              <a:cs typeface="Malgun Gothic"/>
            </a:endParaRPr>
          </a:p>
          <a:p>
            <a:pPr marL="48260" marR="588645">
              <a:lnSpc>
                <a:spcPct val="70000"/>
              </a:lnSpc>
              <a:spcBef>
                <a:spcPts val="675"/>
              </a:spcBef>
            </a:pPr>
            <a:endParaRPr lang="en-US" sz="1200" spc="-60" dirty="0">
              <a:latin typeface="Malgun Gothic"/>
              <a:cs typeface="Malgun Gothic"/>
            </a:endParaRPr>
          </a:p>
          <a:p>
            <a:pPr marL="48260" marR="588645">
              <a:lnSpc>
                <a:spcPct val="70000"/>
              </a:lnSpc>
              <a:spcBef>
                <a:spcPts val="675"/>
              </a:spcBef>
            </a:pPr>
            <a:r>
              <a:rPr sz="1200" spc="-60" dirty="0" err="1">
                <a:latin typeface="Malgun Gothic"/>
                <a:cs typeface="Malgun Gothic"/>
              </a:rPr>
              <a:t>주제</a:t>
            </a:r>
            <a:r>
              <a:rPr sz="1200" spc="-80" dirty="0">
                <a:latin typeface="Malgun Gothic"/>
                <a:cs typeface="Malgun Gothic"/>
              </a:rPr>
              <a:t> </a:t>
            </a:r>
            <a:r>
              <a:rPr sz="1200" spc="-60" dirty="0" err="1">
                <a:latin typeface="Malgun Gothic"/>
                <a:cs typeface="Malgun Gothic"/>
              </a:rPr>
              <a:t>선정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 err="1">
                <a:latin typeface="Malgun Gothic"/>
                <a:cs typeface="Malgun Gothic"/>
              </a:rPr>
              <a:t>배경</a:t>
            </a:r>
            <a:endParaRPr lang="en-US" sz="1200" spc="-25" dirty="0">
              <a:latin typeface="Malgun Gothic"/>
              <a:cs typeface="Malgun Gothic"/>
            </a:endParaRPr>
          </a:p>
          <a:p>
            <a:pPr marL="48260" marR="588645">
              <a:lnSpc>
                <a:spcPct val="70000"/>
              </a:lnSpc>
              <a:spcBef>
                <a:spcPts val="675"/>
              </a:spcBef>
            </a:pPr>
            <a:r>
              <a:rPr sz="1200" spc="-60" dirty="0" err="1">
                <a:latin typeface="Malgun Gothic"/>
                <a:cs typeface="Malgun Gothic"/>
              </a:rPr>
              <a:t>프로젝트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 err="1">
                <a:latin typeface="Malgun Gothic"/>
                <a:cs typeface="Malgun Gothic"/>
              </a:rPr>
              <a:t>목표</a:t>
            </a:r>
            <a:endParaRPr lang="en-US" sz="1200" spc="-25" dirty="0">
              <a:latin typeface="Malgun Gothic"/>
              <a:cs typeface="Malgun Gothic"/>
            </a:endParaRPr>
          </a:p>
          <a:p>
            <a:pPr marL="48260" marR="588645">
              <a:lnSpc>
                <a:spcPct val="70000"/>
              </a:lnSpc>
              <a:spcBef>
                <a:spcPts val="675"/>
              </a:spcBef>
            </a:pPr>
            <a:r>
              <a:rPr lang="ko-KR" altLang="en-US" sz="1200" spc="-60" dirty="0">
                <a:latin typeface="Malgun Gothic"/>
                <a:cs typeface="Malgun Gothic"/>
              </a:rPr>
              <a:t>개</a:t>
            </a:r>
            <a:r>
              <a:rPr sz="1200" spc="-60" dirty="0">
                <a:latin typeface="Malgun Gothic"/>
                <a:cs typeface="Malgun Gothic"/>
              </a:rPr>
              <a:t>발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lang="ko-KR" altLang="en-US" sz="1200" spc="-60" dirty="0">
                <a:latin typeface="Malgun Gothic"/>
                <a:cs typeface="Malgun Gothic"/>
              </a:rPr>
              <a:t>환</a:t>
            </a:r>
            <a:r>
              <a:rPr sz="1200" spc="-60" dirty="0">
                <a:latin typeface="Malgun Gothic"/>
                <a:cs typeface="Malgun Gothic"/>
              </a:rPr>
              <a:t>경</a:t>
            </a:r>
            <a:endParaRPr sz="1200" dirty="0">
              <a:latin typeface="Malgun Gothic"/>
              <a:cs typeface="Malgun Gothic"/>
            </a:endParaRPr>
          </a:p>
          <a:p>
            <a:pPr marL="48260">
              <a:lnSpc>
                <a:spcPct val="70000"/>
              </a:lnSpc>
              <a:spcBef>
                <a:spcPts val="285"/>
              </a:spcBef>
            </a:pPr>
            <a:r>
              <a:rPr sz="1200" spc="-60" dirty="0" err="1">
                <a:latin typeface="Malgun Gothic"/>
                <a:cs typeface="Malgun Gothic"/>
              </a:rPr>
              <a:t>프로젝트</a:t>
            </a:r>
            <a:r>
              <a:rPr sz="1200" spc="-90" dirty="0">
                <a:latin typeface="Malgun Gothic"/>
                <a:cs typeface="Malgun Gothic"/>
              </a:rPr>
              <a:t> </a:t>
            </a:r>
            <a:r>
              <a:rPr sz="1200" spc="-55" dirty="0" err="1">
                <a:latin typeface="Malgun Gothic"/>
                <a:cs typeface="Malgun Gothic"/>
              </a:rPr>
              <a:t>수행</a:t>
            </a:r>
            <a:r>
              <a:rPr lang="ko-KR" altLang="en-US" sz="1200" spc="-55" dirty="0">
                <a:latin typeface="Malgun Gothic"/>
                <a:cs typeface="Malgun Gothic"/>
              </a:rPr>
              <a:t>절차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57771" y="5032628"/>
            <a:ext cx="751840" cy="752475"/>
          </a:xfrm>
          <a:custGeom>
            <a:avLst/>
            <a:gdLst/>
            <a:ahLst/>
            <a:cxnLst/>
            <a:rect l="l" t="t" r="r" b="b"/>
            <a:pathLst>
              <a:path w="751840" h="752475">
                <a:moveTo>
                  <a:pt x="375920" y="0"/>
                </a:moveTo>
                <a:lnTo>
                  <a:pt x="0" y="375920"/>
                </a:lnTo>
                <a:lnTo>
                  <a:pt x="375920" y="751890"/>
                </a:lnTo>
                <a:lnTo>
                  <a:pt x="751839" y="375920"/>
                </a:lnTo>
                <a:lnTo>
                  <a:pt x="3759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23253" y="5187137"/>
            <a:ext cx="438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250" dirty="0">
                <a:solidFill>
                  <a:srgbClr val="FFFFFF"/>
                </a:solidFill>
                <a:latin typeface="Malgun Gothic"/>
                <a:cs typeface="Malgun Gothic"/>
              </a:rPr>
              <a:t>04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00720" y="4862829"/>
            <a:ext cx="1553845" cy="1290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85" dirty="0">
                <a:latin typeface="Malgun Gothic"/>
                <a:cs typeface="Malgun Gothic"/>
              </a:rPr>
              <a:t>프로젝트</a:t>
            </a:r>
            <a:r>
              <a:rPr sz="2000" b="1" spc="-14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결과</a:t>
            </a:r>
            <a:endParaRPr sz="2000" dirty="0">
              <a:latin typeface="Malgun Gothic"/>
              <a:cs typeface="Malgun Gothic"/>
            </a:endParaRPr>
          </a:p>
          <a:p>
            <a:pPr marL="39370">
              <a:lnSpc>
                <a:spcPct val="100000"/>
              </a:lnSpc>
              <a:spcBef>
                <a:spcPts val="869"/>
              </a:spcBef>
            </a:pPr>
            <a:r>
              <a:rPr sz="1200" spc="-60" dirty="0">
                <a:latin typeface="Malgun Gothic"/>
                <a:cs typeface="Malgun Gothic"/>
              </a:rPr>
              <a:t>결과</a:t>
            </a:r>
            <a:r>
              <a:rPr sz="1200" spc="-80" dirty="0">
                <a:latin typeface="Malgun Gothic"/>
                <a:cs typeface="Malgun Gothic"/>
              </a:rPr>
              <a:t> </a:t>
            </a:r>
            <a:r>
              <a:rPr sz="1200" spc="-60" dirty="0">
                <a:latin typeface="Malgun Gothic"/>
                <a:cs typeface="Malgun Gothic"/>
              </a:rPr>
              <a:t>시연</a:t>
            </a:r>
            <a:r>
              <a:rPr sz="1200" spc="-70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영상</a:t>
            </a:r>
            <a:endParaRPr sz="1200" dirty="0">
              <a:latin typeface="Malgun Gothic"/>
              <a:cs typeface="Malgun Gothic"/>
            </a:endParaRPr>
          </a:p>
          <a:p>
            <a:pPr marL="39370">
              <a:lnSpc>
                <a:spcPct val="100000"/>
              </a:lnSpc>
              <a:spcBef>
                <a:spcPts val="290"/>
              </a:spcBef>
            </a:pPr>
            <a:r>
              <a:rPr lang="ko-KR" altLang="en-US" sz="1200" spc="-60" dirty="0">
                <a:latin typeface="Malgun Gothic"/>
                <a:cs typeface="Malgun Gothic"/>
              </a:rPr>
              <a:t>결과</a:t>
            </a:r>
            <a:r>
              <a:rPr lang="ko-KR" altLang="en-US" sz="1200" spc="-75" dirty="0">
                <a:latin typeface="Malgun Gothic"/>
                <a:cs typeface="Malgun Gothic"/>
              </a:rPr>
              <a:t> </a:t>
            </a:r>
            <a:r>
              <a:rPr lang="ko-KR" altLang="en-US" sz="1200" spc="-25" dirty="0">
                <a:latin typeface="Malgun Gothic"/>
                <a:cs typeface="Malgun Gothic"/>
              </a:rPr>
              <a:t>리뷰 소감</a:t>
            </a:r>
          </a:p>
          <a:p>
            <a:pPr marL="39370">
              <a:lnSpc>
                <a:spcPct val="100000"/>
              </a:lnSpc>
              <a:spcBef>
                <a:spcPts val="290"/>
              </a:spcBef>
            </a:pPr>
            <a:r>
              <a:rPr lang="ko-KR" altLang="en-US" sz="1200" spc="-25" dirty="0">
                <a:latin typeface="Malgun Gothic"/>
                <a:cs typeface="Malgun Gothic"/>
              </a:rPr>
              <a:t>향후 발전 계획</a:t>
            </a:r>
          </a:p>
          <a:p>
            <a:pPr marL="39370">
              <a:lnSpc>
                <a:spcPct val="100000"/>
              </a:lnSpc>
              <a:spcBef>
                <a:spcPts val="290"/>
              </a:spcBef>
            </a:pPr>
            <a:endParaRPr lang="ko-KR" altLang="en-US" sz="1200" dirty="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21930" y="2514092"/>
            <a:ext cx="2454022" cy="14176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5" dirty="0">
                <a:latin typeface="Malgun Gothic"/>
                <a:cs typeface="Malgun Gothic"/>
              </a:rPr>
              <a:t>프로젝트</a:t>
            </a:r>
            <a:r>
              <a:rPr sz="2000" b="1" spc="-14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설계</a:t>
            </a:r>
            <a:endParaRPr sz="2000" dirty="0">
              <a:latin typeface="Malgun Gothic"/>
              <a:cs typeface="Malgun Gothic"/>
            </a:endParaRPr>
          </a:p>
          <a:p>
            <a:pPr marL="43180" marR="5080">
              <a:lnSpc>
                <a:spcPct val="70000"/>
              </a:lnSpc>
              <a:spcBef>
                <a:spcPts val="685"/>
              </a:spcBef>
            </a:pPr>
            <a:endParaRPr lang="en-US" sz="1200" spc="-60" dirty="0">
              <a:latin typeface="Malgun Gothic"/>
              <a:cs typeface="Malgun Gothic"/>
            </a:endParaRPr>
          </a:p>
          <a:p>
            <a:pPr marL="43180" marR="5080">
              <a:lnSpc>
                <a:spcPct val="70000"/>
              </a:lnSpc>
              <a:spcBef>
                <a:spcPts val="685"/>
              </a:spcBef>
            </a:pPr>
            <a:r>
              <a:rPr sz="1200" spc="-60" dirty="0" err="1">
                <a:latin typeface="Malgun Gothic"/>
                <a:cs typeface="Malgun Gothic"/>
              </a:rPr>
              <a:t>요구사항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 err="1">
                <a:latin typeface="Malgun Gothic"/>
                <a:cs typeface="Malgun Gothic"/>
              </a:rPr>
              <a:t>분석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endParaRPr lang="en-US" sz="1200" spc="-25" dirty="0">
              <a:latin typeface="Malgun Gothic"/>
              <a:cs typeface="Malgun Gothic"/>
            </a:endParaRPr>
          </a:p>
          <a:p>
            <a:pPr marL="43180" marR="5080">
              <a:lnSpc>
                <a:spcPct val="70000"/>
              </a:lnSpc>
              <a:spcBef>
                <a:spcPts val="685"/>
              </a:spcBef>
            </a:pPr>
            <a:r>
              <a:rPr lang="ko-KR" altLang="en-US" sz="1200" spc="-85" dirty="0" err="1">
                <a:latin typeface="Malgun Gothic"/>
                <a:cs typeface="Malgun Gothic"/>
              </a:rPr>
              <a:t>유스케이스</a:t>
            </a:r>
            <a:r>
              <a:rPr lang="ko-KR" altLang="en-US" sz="1200" spc="-85" dirty="0">
                <a:latin typeface="Malgun Gothic"/>
                <a:cs typeface="Malgun Gothic"/>
              </a:rPr>
              <a:t> </a:t>
            </a:r>
            <a:r>
              <a:rPr sz="1200" spc="-60" dirty="0" err="1">
                <a:latin typeface="Malgun Gothic"/>
                <a:cs typeface="Malgun Gothic"/>
              </a:rPr>
              <a:t>다이어그램</a:t>
            </a:r>
            <a:endParaRPr lang="en-US" sz="1200" spc="-60" dirty="0">
              <a:latin typeface="Malgun Gothic"/>
              <a:cs typeface="Malgun Gothic"/>
            </a:endParaRPr>
          </a:p>
          <a:p>
            <a:pPr marL="43180" marR="5080">
              <a:lnSpc>
                <a:spcPct val="70000"/>
              </a:lnSpc>
              <a:spcBef>
                <a:spcPts val="685"/>
              </a:spcBef>
            </a:pPr>
            <a:r>
              <a:rPr lang="ko-KR" altLang="en-US" sz="1200" spc="-85" dirty="0" err="1">
                <a:latin typeface="Malgun Gothic"/>
                <a:cs typeface="Malgun Gothic"/>
              </a:rPr>
              <a:t>유스케이스</a:t>
            </a:r>
            <a:r>
              <a:rPr lang="ko-KR" altLang="en-US" sz="1200" spc="-85" dirty="0">
                <a:latin typeface="Malgun Gothic"/>
                <a:cs typeface="Malgun Gothic"/>
              </a:rPr>
              <a:t> </a:t>
            </a:r>
            <a:r>
              <a:rPr sz="1200" spc="-25" dirty="0" err="1">
                <a:latin typeface="Malgun Gothic"/>
                <a:cs typeface="Malgun Gothic"/>
              </a:rPr>
              <a:t>정의서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endParaRPr lang="en-US" sz="1200" spc="-25" dirty="0">
              <a:latin typeface="Malgun Gothic"/>
              <a:cs typeface="Malgun Gothic"/>
            </a:endParaRPr>
          </a:p>
          <a:p>
            <a:pPr marL="43180" marR="5080">
              <a:lnSpc>
                <a:spcPct val="70000"/>
              </a:lnSpc>
              <a:spcBef>
                <a:spcPts val="685"/>
              </a:spcBef>
            </a:pPr>
            <a:r>
              <a:rPr lang="ko-KR" altLang="en-US" sz="1200" spc="-60" dirty="0">
                <a:latin typeface="Malgun Gothic"/>
                <a:cs typeface="Malgun Gothic"/>
              </a:rPr>
              <a:t>화</a:t>
            </a:r>
            <a:r>
              <a:rPr sz="1200" spc="-60" dirty="0">
                <a:latin typeface="Malgun Gothic"/>
                <a:cs typeface="Malgun Gothic"/>
              </a:rPr>
              <a:t>면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구성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02175" y="4585584"/>
            <a:ext cx="1553845" cy="16286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85" dirty="0" err="1">
                <a:latin typeface="Malgun Gothic"/>
                <a:cs typeface="Malgun Gothic"/>
              </a:rPr>
              <a:t>프로젝트</a:t>
            </a:r>
            <a:r>
              <a:rPr sz="2000" b="1" spc="-140" dirty="0">
                <a:latin typeface="Malgun Gothic"/>
                <a:cs typeface="Malgun Gothic"/>
              </a:rPr>
              <a:t> </a:t>
            </a:r>
            <a:r>
              <a:rPr sz="2000" b="1" spc="-25" dirty="0" err="1">
                <a:latin typeface="Malgun Gothic"/>
                <a:cs typeface="Malgun Gothic"/>
              </a:rPr>
              <a:t>구현</a:t>
            </a:r>
            <a:endParaRPr lang="en-US" sz="2000" b="1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2000" b="1" spc="-55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latin typeface="Malgun Gothic"/>
                <a:cs typeface="Malgun Gothic"/>
              </a:rPr>
              <a:t>프로젝트 구성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latin typeface="Malgun Gothic"/>
                <a:cs typeface="Malgun Gothic"/>
              </a:rPr>
              <a:t>데이터 </a:t>
            </a:r>
            <a:r>
              <a:rPr lang="ko-KR" altLang="en-US" sz="1200" spc="-55" dirty="0" err="1">
                <a:latin typeface="Malgun Gothic"/>
                <a:cs typeface="Malgun Gothic"/>
              </a:rPr>
              <a:t>전처리</a:t>
            </a:r>
            <a:endParaRPr lang="ko-KR" altLang="en-US" sz="1200" spc="-55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latin typeface="Malgun Gothic"/>
                <a:cs typeface="Malgun Gothic"/>
              </a:rPr>
              <a:t>모델링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latin typeface="Malgun Gothic"/>
                <a:cs typeface="Malgun Gothic"/>
              </a:rPr>
              <a:t>초기 오류 수정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latin typeface="Malgun Gothic"/>
                <a:cs typeface="Malgun Gothic"/>
              </a:rPr>
              <a:t>프로젝트 구현</a:t>
            </a:r>
            <a:endParaRPr sz="12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134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lang="en-US" sz="10800" spc="1117" baseline="-1157" dirty="0">
                <a:solidFill>
                  <a:srgbClr val="252525"/>
                </a:solidFill>
              </a:rPr>
              <a:t>.2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lang="ko-KR" altLang="en-US" sz="4400" spc="-25" dirty="0">
                <a:solidFill>
                  <a:srgbClr val="252525"/>
                </a:solidFill>
              </a:rPr>
              <a:t>데이터 </a:t>
            </a:r>
            <a:r>
              <a:rPr lang="ko-KR" altLang="en-US" sz="4400" spc="-25" dirty="0" err="1">
                <a:solidFill>
                  <a:srgbClr val="252525"/>
                </a:solidFill>
              </a:rPr>
              <a:t>전처리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22041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C4A12BD-C311-0F28-8D6A-5B47B06D46A6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200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5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Dataset –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 자료 수집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4157AD-D5CD-4DE9-65B0-A1845F4D663F}"/>
              </a:ext>
            </a:extLst>
          </p:cNvPr>
          <p:cNvSpPr txBox="1"/>
          <p:nvPr/>
        </p:nvSpPr>
        <p:spPr>
          <a:xfrm>
            <a:off x="1030382" y="2057400"/>
            <a:ext cx="28301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땅콩 데이터셋 수집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15</a:t>
            </a:r>
            <a:r>
              <a:rPr lang="ko-KR" altLang="en-US" dirty="0"/>
              <a:t>개 땅콩 중 임의로 껍질을 까지 않은 땅콩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핸드폰캠</a:t>
            </a:r>
            <a:r>
              <a:rPr lang="en-US" altLang="ko-KR" dirty="0"/>
              <a:t>(</a:t>
            </a:r>
            <a:r>
              <a:rPr lang="ko-KR" altLang="en-US" dirty="0"/>
              <a:t>고화질</a:t>
            </a:r>
            <a:r>
              <a:rPr lang="en-US" altLang="ko-KR" dirty="0"/>
              <a:t>), </a:t>
            </a:r>
            <a:r>
              <a:rPr lang="ko-KR" altLang="en-US" dirty="0" err="1"/>
              <a:t>웹캠</a:t>
            </a:r>
            <a:r>
              <a:rPr lang="en-US" altLang="ko-KR" dirty="0"/>
              <a:t>(</a:t>
            </a:r>
            <a:r>
              <a:rPr lang="ko-KR" altLang="en-US" dirty="0" err="1"/>
              <a:t>저화질</a:t>
            </a:r>
            <a:r>
              <a:rPr lang="en-US" altLang="ko-KR" dirty="0"/>
              <a:t>),</a:t>
            </a:r>
          </a:p>
          <a:p>
            <a:pPr algn="ctr"/>
            <a:r>
              <a:rPr lang="ko-KR" altLang="en-US" dirty="0"/>
              <a:t>다양한 각도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/>
              <a:t>136</a:t>
            </a:r>
            <a:r>
              <a:rPr lang="ko-KR" altLang="en-US" b="1" dirty="0"/>
              <a:t>장 수집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F8F61E-2497-9CAF-A581-82994BF4B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39"/>
          <a:stretch/>
        </p:blipFill>
        <p:spPr>
          <a:xfrm>
            <a:off x="8170000" y="2482384"/>
            <a:ext cx="3242942" cy="37317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947490-44D4-195E-234D-5EAD651B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75" b="11481"/>
          <a:stretch/>
        </p:blipFill>
        <p:spPr>
          <a:xfrm>
            <a:off x="4444184" y="643902"/>
            <a:ext cx="3725816" cy="27653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B23532-A2DE-7EF2-3CF9-B633D006B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184" y="3419736"/>
            <a:ext cx="3725816" cy="27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7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" y="0"/>
            <a:ext cx="12106656" cy="6857999"/>
            <a:chOff x="42671" y="0"/>
            <a:chExt cx="12106656" cy="68579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" y="0"/>
              <a:ext cx="1210665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605" y="430987"/>
              <a:ext cx="10993120" cy="5996305"/>
            </a:xfrm>
            <a:custGeom>
              <a:avLst/>
              <a:gdLst/>
              <a:ahLst/>
              <a:cxnLst/>
              <a:rect l="l" t="t" r="r" b="b"/>
              <a:pathLst>
                <a:path w="10993120" h="5996305">
                  <a:moveTo>
                    <a:pt x="10992739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10992739" y="5996051"/>
                  </a:lnTo>
                  <a:lnTo>
                    <a:pt x="1099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8664" y="0"/>
              <a:ext cx="8322564" cy="68579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785F8F-B22F-9015-BFED-9DCF90E722B2}"/>
              </a:ext>
            </a:extLst>
          </p:cNvPr>
          <p:cNvSpPr/>
          <p:nvPr/>
        </p:nvSpPr>
        <p:spPr>
          <a:xfrm>
            <a:off x="1770706" y="2645120"/>
            <a:ext cx="914400" cy="533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DE22A644-D0CC-C4E8-1EE5-FA01A3C2CA76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7B89A2-6C37-0214-0AC2-B36490408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506" y="906526"/>
            <a:ext cx="5589017" cy="5023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F774EE-660D-F159-C2D2-26F92D7EAA59}"/>
              </a:ext>
            </a:extLst>
          </p:cNvPr>
          <p:cNvSpPr txBox="1"/>
          <p:nvPr/>
        </p:nvSpPr>
        <p:spPr>
          <a:xfrm>
            <a:off x="758037" y="2514600"/>
            <a:ext cx="3055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Roboflow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땅콩 데이터셋 레이블링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Smartpolygon</a:t>
            </a:r>
            <a:r>
              <a:rPr lang="ko-KR" altLang="en-US" dirty="0"/>
              <a:t> 기능 사용 후 채워지지 않은 </a:t>
            </a:r>
            <a:r>
              <a:rPr lang="ko-KR" altLang="en-US" dirty="0" err="1"/>
              <a:t>엣지</a:t>
            </a:r>
            <a:r>
              <a:rPr lang="ko-KR" altLang="en-US" dirty="0"/>
              <a:t> 수동 레이블링</a:t>
            </a:r>
            <a:endParaRPr lang="en-US" altLang="ko-KR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917DA9D-FCE5-515A-B3C7-1A40D53E57BF}"/>
              </a:ext>
            </a:extLst>
          </p:cNvPr>
          <p:cNvSpPr txBox="1"/>
          <p:nvPr/>
        </p:nvSpPr>
        <p:spPr>
          <a:xfrm>
            <a:off x="1497583" y="906526"/>
            <a:ext cx="200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Dataset -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 레이블링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C4A12BD-C311-0F28-8D6A-5B47B06D46A6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200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Dataset -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 증강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246BF2-56A1-DC0E-EC14-B10A8CAB8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51" t="38889"/>
          <a:stretch/>
        </p:blipFill>
        <p:spPr>
          <a:xfrm>
            <a:off x="4415542" y="1251289"/>
            <a:ext cx="6968670" cy="4355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817C31-F3BA-90A3-228A-F1E09EFFDECD}"/>
              </a:ext>
            </a:extLst>
          </p:cNvPr>
          <p:cNvSpPr txBox="1"/>
          <p:nvPr/>
        </p:nvSpPr>
        <p:spPr>
          <a:xfrm>
            <a:off x="211411" y="2388275"/>
            <a:ext cx="4423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수평</a:t>
            </a:r>
            <a:r>
              <a:rPr lang="en-US" altLang="ko-KR" dirty="0"/>
              <a:t>, </a:t>
            </a:r>
            <a:r>
              <a:rPr lang="ko-KR" altLang="en-US" dirty="0"/>
              <a:t>수직 플립을 통한</a:t>
            </a:r>
            <a:endParaRPr lang="en-US" altLang="ko-KR" dirty="0"/>
          </a:p>
          <a:p>
            <a:pPr algn="ctr"/>
            <a:r>
              <a:rPr lang="en-US" altLang="ko-KR" b="1" dirty="0"/>
              <a:t>260</a:t>
            </a:r>
            <a:r>
              <a:rPr lang="ko-KR" altLang="en-US" b="1" dirty="0"/>
              <a:t>개 이미지</a:t>
            </a:r>
            <a:endParaRPr lang="en-US" altLang="ko-KR" b="1" dirty="0"/>
          </a:p>
          <a:p>
            <a:pPr algn="ctr"/>
            <a:r>
              <a:rPr lang="ko-KR" altLang="en-US" b="1" dirty="0"/>
              <a:t>데이터셋 확보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YOLO train</a:t>
            </a:r>
            <a:r>
              <a:rPr lang="ko-KR" altLang="en-US" dirty="0"/>
              <a:t>을 위한</a:t>
            </a:r>
            <a:endParaRPr lang="en-US" altLang="ko-KR" dirty="0"/>
          </a:p>
          <a:p>
            <a:pPr algn="ctr"/>
            <a:r>
              <a:rPr lang="ko-KR" altLang="en-US" dirty="0"/>
              <a:t>이미지 크기 </a:t>
            </a:r>
            <a:r>
              <a:rPr lang="en-US" altLang="ko-KR" dirty="0"/>
              <a:t>640x640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91145D6-D102-AA0E-8285-B2FBC0DD73E3}"/>
                  </a:ext>
                </a:extLst>
              </p14:cNvPr>
              <p14:cNvContentPartPr/>
              <p14:nvPr/>
            </p14:nvContentPartPr>
            <p14:xfrm>
              <a:off x="4487267" y="1467398"/>
              <a:ext cx="3355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91145D6-D102-AA0E-8285-B2FBC0DD73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3627" y="1359398"/>
                <a:ext cx="443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800B634-F65C-193E-0D1A-6E2BDBA7ED1C}"/>
                  </a:ext>
                </a:extLst>
              </p14:cNvPr>
              <p14:cNvContentPartPr/>
              <p14:nvPr/>
            </p14:nvContentPartPr>
            <p14:xfrm>
              <a:off x="5546027" y="4341998"/>
              <a:ext cx="1647720" cy="255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800B634-F65C-193E-0D1A-6E2BDBA7ED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2027" y="4233998"/>
                <a:ext cx="17553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ECBA3A0-D353-8F03-E672-76997A3344A9}"/>
                  </a:ext>
                </a:extLst>
              </p14:cNvPr>
              <p14:cNvContentPartPr/>
              <p14:nvPr/>
            </p14:nvContentPartPr>
            <p14:xfrm>
              <a:off x="5594267" y="5124638"/>
              <a:ext cx="1611720" cy="126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ECBA3A0-D353-8F03-E672-76997A3344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0267" y="5016998"/>
                <a:ext cx="1719360" cy="22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03A21B51-4C9D-1E9B-8C78-82A4E5022C18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59C0D8-7B7F-5D61-45B7-5E989B9BAFF8}"/>
              </a:ext>
            </a:extLst>
          </p:cNvPr>
          <p:cNvSpPr txBox="1"/>
          <p:nvPr/>
        </p:nvSpPr>
        <p:spPr>
          <a:xfrm>
            <a:off x="990600" y="2967335"/>
            <a:ext cx="283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데이터셋 </a:t>
            </a:r>
            <a:r>
              <a:rPr lang="en-US" altLang="ko-KR" dirty="0">
                <a:latin typeface="+mn-ea"/>
                <a:ea typeface="+mn-ea"/>
              </a:rPr>
              <a:t>train</a:t>
            </a:r>
            <a:r>
              <a:rPr lang="ko-KR" altLang="en-US" dirty="0">
                <a:latin typeface="+mn-ea"/>
                <a:ea typeface="+mn-ea"/>
              </a:rPr>
              <a:t>을 위한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en-US" altLang="ko-KR" b="1" dirty="0" err="1">
                <a:latin typeface="+mn-ea"/>
                <a:ea typeface="+mn-ea"/>
              </a:rPr>
              <a:t>Yaml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D4B006-42A0-8BE0-B100-B74E5622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64295"/>
            <a:ext cx="7012297" cy="324110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5B4DA871-93AE-4635-543E-07CCF94887FC}"/>
              </a:ext>
            </a:extLst>
          </p:cNvPr>
          <p:cNvSpPr txBox="1"/>
          <p:nvPr/>
        </p:nvSpPr>
        <p:spPr>
          <a:xfrm>
            <a:off x="1497583" y="906526"/>
            <a:ext cx="200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Dataset -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en-US" altLang="ko-KR" sz="1200" b="0" i="0" u="none" strike="noStrike" kern="0" cap="none" spc="-5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Yaml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109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134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lang="en-US" sz="10800" spc="1117" baseline="-1157" dirty="0">
                <a:solidFill>
                  <a:srgbClr val="252525"/>
                </a:solidFill>
              </a:rPr>
              <a:t>.3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lang="ko-KR" altLang="en-US" sz="4400" spc="-25" dirty="0">
                <a:solidFill>
                  <a:srgbClr val="252525"/>
                </a:solidFill>
              </a:rPr>
              <a:t>모델링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191121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3980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모델</a:t>
            </a:r>
            <a:r>
              <a:rPr lang="ko-KR" altLang="en-US"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링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– Yolov8</a:t>
            </a: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98259-C5EE-B844-D8E2-5CF280C7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52" y="2619060"/>
            <a:ext cx="7849695" cy="2257740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7F9FED2F-3CE7-92B5-B272-85964EE19475}"/>
              </a:ext>
            </a:extLst>
          </p:cNvPr>
          <p:cNvSpPr/>
          <p:nvPr/>
        </p:nvSpPr>
        <p:spPr>
          <a:xfrm>
            <a:off x="4302826" y="301771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41E6955-0FA2-C52D-3BBB-A86027B7D157}"/>
              </a:ext>
            </a:extLst>
          </p:cNvPr>
          <p:cNvSpPr/>
          <p:nvPr/>
        </p:nvSpPr>
        <p:spPr>
          <a:xfrm rot="9254471">
            <a:off x="2235994" y="3388536"/>
            <a:ext cx="2116835" cy="253894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7DEDC73B-F513-C7FC-0A66-ED6A90098C62}"/>
              </a:ext>
            </a:extLst>
          </p:cNvPr>
          <p:cNvSpPr/>
          <p:nvPr/>
        </p:nvSpPr>
        <p:spPr>
          <a:xfrm>
            <a:off x="2895600" y="2764371"/>
            <a:ext cx="304800" cy="358238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657E454-B9F2-28A3-756C-868240D7F37E}"/>
              </a:ext>
            </a:extLst>
          </p:cNvPr>
          <p:cNvSpPr/>
          <p:nvPr/>
        </p:nvSpPr>
        <p:spPr>
          <a:xfrm rot="9254471">
            <a:off x="2289899" y="2542172"/>
            <a:ext cx="530459" cy="489927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4">
            <a:extLst>
              <a:ext uri="{FF2B5EF4-FFF2-40B4-BE49-F238E27FC236}">
                <a16:creationId xmlns:a16="http://schemas.microsoft.com/office/drawing/2014/main" id="{61F3A52F-E954-514D-8FD1-CE1DBB031255}"/>
              </a:ext>
            </a:extLst>
          </p:cNvPr>
          <p:cNvSpPr txBox="1"/>
          <p:nvPr/>
        </p:nvSpPr>
        <p:spPr>
          <a:xfrm>
            <a:off x="1309370" y="2205162"/>
            <a:ext cx="1548130" cy="70019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pc="-30" dirty="0">
                <a:latin typeface="Malgun Gothic"/>
                <a:cs typeface="Malgun Gothic"/>
              </a:rPr>
              <a:t>인풋 레이어</a:t>
            </a:r>
            <a:endParaRPr lang="en-US" altLang="ko-KR" spc="-3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z="1100" spc="-60" dirty="0">
                <a:latin typeface="Malgun Gothic"/>
                <a:cs typeface="Malgun Gothic"/>
              </a:rPr>
              <a:t>(batch_size,3,640,640)</a:t>
            </a:r>
          </a:p>
        </p:txBody>
      </p:sp>
      <p:sp>
        <p:nvSpPr>
          <p:cNvPr id="13" name="object 24">
            <a:extLst>
              <a:ext uri="{FF2B5EF4-FFF2-40B4-BE49-F238E27FC236}">
                <a16:creationId xmlns:a16="http://schemas.microsoft.com/office/drawing/2014/main" id="{D664F263-387E-C7A0-EB03-DCFEBA172A2E}"/>
              </a:ext>
            </a:extLst>
          </p:cNvPr>
          <p:cNvSpPr txBox="1"/>
          <p:nvPr/>
        </p:nvSpPr>
        <p:spPr>
          <a:xfrm>
            <a:off x="1295400" y="3656009"/>
            <a:ext cx="1548130" cy="40267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pc="-30" dirty="0">
                <a:latin typeface="Malgun Gothic"/>
                <a:cs typeface="Malgun Gothic"/>
              </a:rPr>
              <a:t>RGB </a:t>
            </a:r>
            <a:r>
              <a:rPr lang="ko-KR" altLang="en-US" spc="-30" dirty="0">
                <a:latin typeface="Malgun Gothic"/>
                <a:cs typeface="Malgun Gothic"/>
              </a:rPr>
              <a:t>채널</a:t>
            </a:r>
            <a:endParaRPr lang="en-US" altLang="ko-KR" spc="-30" dirty="0">
              <a:latin typeface="Malgun Gothic"/>
              <a:cs typeface="Malgun Gothic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8DC0351F-6789-2186-F7BE-213D4F82DAA7}"/>
              </a:ext>
            </a:extLst>
          </p:cNvPr>
          <p:cNvSpPr/>
          <p:nvPr/>
        </p:nvSpPr>
        <p:spPr>
          <a:xfrm>
            <a:off x="4934540" y="2964929"/>
            <a:ext cx="1571160" cy="305132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D440ED82-8E8B-4924-D6A2-FED660AB5117}"/>
              </a:ext>
            </a:extLst>
          </p:cNvPr>
          <p:cNvSpPr/>
          <p:nvPr/>
        </p:nvSpPr>
        <p:spPr>
          <a:xfrm rot="9254471" flipH="1">
            <a:off x="5614524" y="2467780"/>
            <a:ext cx="1004684" cy="292655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4">
            <a:extLst>
              <a:ext uri="{FF2B5EF4-FFF2-40B4-BE49-F238E27FC236}">
                <a16:creationId xmlns:a16="http://schemas.microsoft.com/office/drawing/2014/main" id="{CA9715A9-FB55-6C75-72C6-CFF9FD0E87CD}"/>
              </a:ext>
            </a:extLst>
          </p:cNvPr>
          <p:cNvSpPr txBox="1"/>
          <p:nvPr/>
        </p:nvSpPr>
        <p:spPr>
          <a:xfrm>
            <a:off x="6224270" y="1860974"/>
            <a:ext cx="1548130" cy="40267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pc="-30" dirty="0">
                <a:latin typeface="Malgun Gothic"/>
                <a:cs typeface="Malgun Gothic"/>
              </a:rPr>
              <a:t>3x3 </a:t>
            </a:r>
            <a:r>
              <a:rPr lang="ko-KR" altLang="en-US" spc="-30" dirty="0">
                <a:latin typeface="Malgun Gothic"/>
                <a:cs typeface="Malgun Gothic"/>
              </a:rPr>
              <a:t>필터</a:t>
            </a:r>
            <a:endParaRPr lang="en-US" altLang="ko-KR" spc="-30" dirty="0">
              <a:latin typeface="Malgun Gothic"/>
              <a:cs typeface="Malgun Gothic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82BBE873-9DB9-04BE-131C-5FA792357243}"/>
              </a:ext>
            </a:extLst>
          </p:cNvPr>
          <p:cNvSpPr/>
          <p:nvPr/>
        </p:nvSpPr>
        <p:spPr>
          <a:xfrm>
            <a:off x="6625537" y="2964205"/>
            <a:ext cx="1178187" cy="305132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DE83225-DF0D-B902-AA0E-AB44F051ABAA}"/>
              </a:ext>
            </a:extLst>
          </p:cNvPr>
          <p:cNvSpPr/>
          <p:nvPr/>
        </p:nvSpPr>
        <p:spPr>
          <a:xfrm rot="9254471" flipH="1">
            <a:off x="7228304" y="2480117"/>
            <a:ext cx="1004684" cy="292655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1EA76B32-C14B-C0E3-75E0-21A83FFE3679}"/>
              </a:ext>
            </a:extLst>
          </p:cNvPr>
          <p:cNvSpPr txBox="1"/>
          <p:nvPr/>
        </p:nvSpPr>
        <p:spPr>
          <a:xfrm>
            <a:off x="7620000" y="1874709"/>
            <a:ext cx="1748875" cy="40267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pc="-30" dirty="0">
                <a:latin typeface="Malgun Gothic"/>
                <a:cs typeface="Malgun Gothic"/>
              </a:rPr>
              <a:t>2</a:t>
            </a:r>
            <a:r>
              <a:rPr lang="ko-KR" altLang="en-US" spc="-30" dirty="0">
                <a:latin typeface="Malgun Gothic"/>
                <a:cs typeface="Malgun Gothic"/>
              </a:rPr>
              <a:t>칸 씩 필터이동</a:t>
            </a:r>
            <a:endParaRPr lang="en-US" altLang="ko-KR" spc="-30" dirty="0">
              <a:latin typeface="Malgun Gothic"/>
              <a:cs typeface="Malgun Gothic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9B7B71B1-6B81-99FC-5BCD-53D113754778}"/>
              </a:ext>
            </a:extLst>
          </p:cNvPr>
          <p:cNvSpPr/>
          <p:nvPr/>
        </p:nvSpPr>
        <p:spPr>
          <a:xfrm>
            <a:off x="3553113" y="4216614"/>
            <a:ext cx="1740309" cy="431586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8FD419C7-FB2B-B628-0848-95BFF3DEF1F1}"/>
              </a:ext>
            </a:extLst>
          </p:cNvPr>
          <p:cNvSpPr/>
          <p:nvPr/>
        </p:nvSpPr>
        <p:spPr>
          <a:xfrm rot="9254471">
            <a:off x="4669191" y="4353757"/>
            <a:ext cx="1122890" cy="1288243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4">
            <a:extLst>
              <a:ext uri="{FF2B5EF4-FFF2-40B4-BE49-F238E27FC236}">
                <a16:creationId xmlns:a16="http://schemas.microsoft.com/office/drawing/2014/main" id="{D2E8366C-1733-037C-3FE1-1710DFCCCDD8}"/>
              </a:ext>
            </a:extLst>
          </p:cNvPr>
          <p:cNvSpPr txBox="1"/>
          <p:nvPr/>
        </p:nvSpPr>
        <p:spPr>
          <a:xfrm>
            <a:off x="6224270" y="4946721"/>
            <a:ext cx="1748875" cy="174150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pc="-30" dirty="0">
                <a:latin typeface="Malgun Gothic"/>
                <a:cs typeface="Malgun Gothic"/>
              </a:rPr>
              <a:t>정규화 </a:t>
            </a:r>
            <a:r>
              <a:rPr lang="en-US" altLang="ko-KR" spc="-30" dirty="0">
                <a:latin typeface="Malgun Gothic"/>
                <a:cs typeface="Malgun Gothic"/>
              </a:rPr>
              <a:t>&amp; </a:t>
            </a:r>
            <a:r>
              <a:rPr lang="en-US" altLang="ko-KR" spc="-30" dirty="0" err="1">
                <a:latin typeface="Malgun Gothic"/>
                <a:cs typeface="Malgun Gothic"/>
              </a:rPr>
              <a:t>SiLu</a:t>
            </a:r>
            <a:endParaRPr lang="en-US" altLang="ko-KR" spc="-30" dirty="0">
              <a:latin typeface="Malgun Gothic"/>
              <a:cs typeface="Malgun Gothic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아웃풋 </a:t>
            </a:r>
            <a:r>
              <a:rPr kumimoji="0" lang="ko-KR" altLang="en-US" sz="1100" b="0" i="0" u="none" strike="noStrike" kern="0" cap="none" spc="-6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피쳐맵</a:t>
            </a:r>
            <a:r>
              <a:rPr kumimoji="0" lang="ko-KR" altLang="en-US" sz="1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 정규화 및 </a:t>
            </a:r>
            <a:r>
              <a:rPr kumimoji="0" lang="ko-KR" altLang="en-US" sz="1100" b="0" i="0" u="none" strike="noStrike" kern="0" cap="none" spc="-6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시그모이드</a:t>
            </a:r>
            <a:r>
              <a:rPr kumimoji="0" lang="ko-KR" altLang="en-US" sz="1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 리니어 유닛 </a:t>
            </a:r>
            <a:r>
              <a:rPr lang="ko-KR" altLang="en-US" sz="1100" spc="-60" dirty="0">
                <a:latin typeface="Malgun Gothic"/>
                <a:cs typeface="Malgun Gothic"/>
              </a:rPr>
              <a:t>함수로</a:t>
            </a:r>
            <a:r>
              <a:rPr kumimoji="0" lang="ko-KR" altLang="en-US" sz="11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 활성화</a:t>
            </a:r>
            <a:endParaRPr kumimoji="0" lang="en-US" altLang="ko-KR" sz="1100" b="0" i="0" u="none" strike="noStrike" kern="0" cap="none" spc="-6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>
                <a:latin typeface="Malgun Gothic"/>
                <a:cs typeface="Malgun Gothic"/>
              </a:rPr>
              <a:t>학습속도 및 안정성 향상</a:t>
            </a:r>
            <a:endParaRPr kumimoji="0" lang="en-US" altLang="ko-KR" sz="1100" b="0" i="0" u="none" strike="noStrike" kern="0" cap="none" spc="-6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endParaRPr lang="en-US" altLang="ko-KR" spc="-3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50757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9DCF02-69F7-9718-D449-D9018C6D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"/>
          <a:stretch/>
        </p:blipFill>
        <p:spPr>
          <a:xfrm>
            <a:off x="1676400" y="457200"/>
            <a:ext cx="8488886" cy="5867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3980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모델</a:t>
            </a:r>
            <a:r>
              <a:rPr lang="ko-KR" altLang="en-US"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링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– Yolov8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7DEDC73B-F513-C7FC-0A66-ED6A90098C62}"/>
              </a:ext>
            </a:extLst>
          </p:cNvPr>
          <p:cNvSpPr/>
          <p:nvPr/>
        </p:nvSpPr>
        <p:spPr>
          <a:xfrm>
            <a:off x="2871850" y="2611971"/>
            <a:ext cx="304800" cy="1121829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657E454-B9F2-28A3-756C-868240D7F37E}"/>
              </a:ext>
            </a:extLst>
          </p:cNvPr>
          <p:cNvSpPr/>
          <p:nvPr/>
        </p:nvSpPr>
        <p:spPr>
          <a:xfrm rot="9254471">
            <a:off x="2289899" y="2542172"/>
            <a:ext cx="530459" cy="489927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4">
            <a:extLst>
              <a:ext uri="{FF2B5EF4-FFF2-40B4-BE49-F238E27FC236}">
                <a16:creationId xmlns:a16="http://schemas.microsoft.com/office/drawing/2014/main" id="{61F3A52F-E954-514D-8FD1-CE1DBB031255}"/>
              </a:ext>
            </a:extLst>
          </p:cNvPr>
          <p:cNvSpPr txBox="1"/>
          <p:nvPr/>
        </p:nvSpPr>
        <p:spPr>
          <a:xfrm>
            <a:off x="1004570" y="1905000"/>
            <a:ext cx="1867280" cy="70019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pc="-30" dirty="0">
                <a:latin typeface="Malgun Gothic"/>
                <a:cs typeface="Malgun Gothic"/>
              </a:rPr>
              <a:t>인풋 레이어</a:t>
            </a:r>
            <a:r>
              <a:rPr lang="en-US" altLang="ko-KR" spc="-30" dirty="0">
                <a:latin typeface="Malgun Gothic"/>
                <a:cs typeface="Malgun Gothic"/>
              </a:rPr>
              <a:t>(RGB)</a:t>
            </a: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z="1100" spc="-60" dirty="0">
                <a:latin typeface="Malgun Gothic"/>
                <a:cs typeface="Malgun Gothic"/>
              </a:rPr>
              <a:t>      (batch_size,3,640,640)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BFB70A0-2CD1-D5C9-EEAA-CE89BEB3C9D7}"/>
              </a:ext>
            </a:extLst>
          </p:cNvPr>
          <p:cNvSpPr/>
          <p:nvPr/>
        </p:nvSpPr>
        <p:spPr>
          <a:xfrm>
            <a:off x="8815450" y="3099272"/>
            <a:ext cx="207900" cy="1535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65F3A6-F9B1-DB5C-3E72-4A0A267359B8}"/>
              </a:ext>
            </a:extLst>
          </p:cNvPr>
          <p:cNvSpPr/>
          <p:nvPr/>
        </p:nvSpPr>
        <p:spPr>
          <a:xfrm>
            <a:off x="5791200" y="533400"/>
            <a:ext cx="2209800" cy="563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Processing…</a:t>
            </a:r>
            <a:endParaRPr lang="ko-KR" altLang="en-US" dirty="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FF81113B-24E6-9D5F-B16C-F2AD9117522D}"/>
              </a:ext>
            </a:extLst>
          </p:cNvPr>
          <p:cNvSpPr/>
          <p:nvPr/>
        </p:nvSpPr>
        <p:spPr>
          <a:xfrm rot="9254471" flipV="1">
            <a:off x="8942201" y="2812357"/>
            <a:ext cx="799699" cy="119062"/>
          </a:xfrm>
          <a:custGeom>
            <a:avLst/>
            <a:gdLst/>
            <a:ahLst/>
            <a:cxnLst/>
            <a:rect l="l" t="t" r="r" b="b"/>
            <a:pathLst>
              <a:path w="833120" h="432435">
                <a:moveTo>
                  <a:pt x="832865" y="432180"/>
                </a:moveTo>
                <a:lnTo>
                  <a:pt x="0" y="0"/>
                </a:lnTo>
              </a:path>
            </a:pathLst>
          </a:cu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4">
            <a:extLst>
              <a:ext uri="{FF2B5EF4-FFF2-40B4-BE49-F238E27FC236}">
                <a16:creationId xmlns:a16="http://schemas.microsoft.com/office/drawing/2014/main" id="{2FE89104-AB4D-820D-502E-56C6A2E86006}"/>
              </a:ext>
            </a:extLst>
          </p:cNvPr>
          <p:cNvSpPr txBox="1"/>
          <p:nvPr/>
        </p:nvSpPr>
        <p:spPr>
          <a:xfrm>
            <a:off x="9410463" y="2195408"/>
            <a:ext cx="1867280" cy="70019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ko-KR" altLang="en-US" spc="-30" dirty="0">
                <a:latin typeface="Malgun Gothic"/>
                <a:cs typeface="Malgun Gothic"/>
              </a:rPr>
              <a:t>    불량 검출</a:t>
            </a:r>
            <a:endParaRPr lang="en-US" altLang="ko-KR" spc="-3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lang="en-US" altLang="ko-KR" sz="1100" spc="-60" dirty="0">
                <a:latin typeface="Malgun Gothic"/>
                <a:cs typeface="Malgun Gothic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87860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3980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모델</a:t>
            </a:r>
            <a:r>
              <a:rPr lang="ko-KR" altLang="en-US"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링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– Yolov8</a:t>
            </a: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2B5896-81AC-1182-907F-48D16188F4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667000" y="12954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83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134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lang="en-US" sz="10800" spc="1117" baseline="-1157" dirty="0">
                <a:solidFill>
                  <a:srgbClr val="252525"/>
                </a:solidFill>
              </a:rPr>
              <a:t>.4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lang="ko-KR" altLang="en-US" sz="4400" spc="-25" dirty="0">
                <a:solidFill>
                  <a:srgbClr val="252525"/>
                </a:solidFill>
              </a:rPr>
              <a:t>초기 오류 수정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57487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9475" y="1499616"/>
            <a:ext cx="11612880" cy="2711195"/>
            <a:chOff x="379475" y="1499616"/>
            <a:chExt cx="11612880" cy="2711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86497" y="1729867"/>
              <a:ext cx="10596245" cy="2072005"/>
            </a:xfrm>
            <a:custGeom>
              <a:avLst/>
              <a:gdLst/>
              <a:ahLst/>
              <a:cxnLst/>
              <a:rect l="l" t="t" r="r" b="b"/>
              <a:pathLst>
                <a:path w="10596245" h="2072004">
                  <a:moveTo>
                    <a:pt x="0" y="2071750"/>
                  </a:moveTo>
                  <a:lnTo>
                    <a:pt x="10595902" y="2071750"/>
                  </a:lnTo>
                  <a:lnTo>
                    <a:pt x="10595902" y="0"/>
                  </a:lnTo>
                  <a:lnTo>
                    <a:pt x="0" y="0"/>
                  </a:lnTo>
                  <a:lnTo>
                    <a:pt x="0" y="207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1573" y="1965401"/>
            <a:ext cx="10896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200" spc="-25" dirty="0">
                <a:solidFill>
                  <a:srgbClr val="252525"/>
                </a:solidFill>
              </a:rPr>
              <a:t>01</a:t>
            </a:r>
            <a:endParaRPr sz="7200"/>
          </a:p>
        </p:txBody>
      </p:sp>
      <p:sp>
        <p:nvSpPr>
          <p:cNvPr id="8" name="object 8"/>
          <p:cNvSpPr txBox="1"/>
          <p:nvPr/>
        </p:nvSpPr>
        <p:spPr>
          <a:xfrm>
            <a:off x="3203194" y="2302205"/>
            <a:ext cx="33997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400" b="1" spc="-185" dirty="0">
                <a:solidFill>
                  <a:srgbClr val="252525"/>
                </a:solidFill>
                <a:latin typeface="Malgun Gothic"/>
                <a:cs typeface="Malgun Gothic"/>
              </a:rPr>
              <a:t>프로젝트</a:t>
            </a:r>
            <a:r>
              <a:rPr sz="4400" b="1" spc="-280" dirty="0">
                <a:solidFill>
                  <a:srgbClr val="252525"/>
                </a:solidFill>
                <a:latin typeface="Malgun Gothic"/>
                <a:cs typeface="Malgun Gothic"/>
              </a:rPr>
              <a:t> </a:t>
            </a:r>
            <a:r>
              <a:rPr sz="4400" b="1" spc="-114" dirty="0">
                <a:solidFill>
                  <a:srgbClr val="252525"/>
                </a:solidFill>
                <a:latin typeface="Malgun Gothic"/>
                <a:cs typeface="Malgun Gothic"/>
              </a:rPr>
              <a:t>개요</a:t>
            </a:r>
            <a:endParaRPr sz="4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2" y="1"/>
            <a:ext cx="12106656" cy="6857999"/>
            <a:chOff x="42671" y="0"/>
            <a:chExt cx="12106656" cy="68579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" y="0"/>
              <a:ext cx="1210665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605" y="430987"/>
              <a:ext cx="10993120" cy="5996305"/>
            </a:xfrm>
            <a:custGeom>
              <a:avLst/>
              <a:gdLst/>
              <a:ahLst/>
              <a:cxnLst/>
              <a:rect l="l" t="t" r="r" b="b"/>
              <a:pathLst>
                <a:path w="10993120" h="5996305">
                  <a:moveTo>
                    <a:pt x="10992739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10992739" y="5996051"/>
                  </a:lnTo>
                  <a:lnTo>
                    <a:pt x="1099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8664" y="0"/>
              <a:ext cx="8322564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8347" y="430987"/>
              <a:ext cx="7284084" cy="5996305"/>
            </a:xfrm>
            <a:custGeom>
              <a:avLst/>
              <a:gdLst/>
              <a:ahLst/>
              <a:cxnLst/>
              <a:rect l="l" t="t" r="r" b="b"/>
              <a:pathLst>
                <a:path w="7284084" h="5996305">
                  <a:moveTo>
                    <a:pt x="7283958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7283958" y="5996051"/>
                  </a:lnTo>
                  <a:lnTo>
                    <a:pt x="7283958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1497583" y="906526"/>
            <a:ext cx="2156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초기학습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785F8F-B22F-9015-BFED-9DCF90E722B2}"/>
              </a:ext>
            </a:extLst>
          </p:cNvPr>
          <p:cNvSpPr/>
          <p:nvPr/>
        </p:nvSpPr>
        <p:spPr>
          <a:xfrm>
            <a:off x="1770706" y="2645120"/>
            <a:ext cx="914400" cy="533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774EE-660D-F159-C2D2-26F92D7EAA59}"/>
              </a:ext>
            </a:extLst>
          </p:cNvPr>
          <p:cNvSpPr txBox="1"/>
          <p:nvPr/>
        </p:nvSpPr>
        <p:spPr>
          <a:xfrm>
            <a:off x="983217" y="2450068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초기 </a:t>
            </a:r>
            <a:r>
              <a:rPr lang="en-US" altLang="ko-KR" dirty="0"/>
              <a:t>Epochs (50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7F6E1F-E987-4817-B6E7-776B9E2483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40" b="10545"/>
          <a:stretch/>
        </p:blipFill>
        <p:spPr>
          <a:xfrm>
            <a:off x="4649532" y="762000"/>
            <a:ext cx="6503011" cy="5205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C3B47F-88E2-6A32-CDFC-EE45983D5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750" y="1845746"/>
            <a:ext cx="5887634" cy="4390779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229E3D73-39C9-5FC0-3BAD-22311C7B6AF2}"/>
              </a:ext>
            </a:extLst>
          </p:cNvPr>
          <p:cNvSpPr/>
          <p:nvPr/>
        </p:nvSpPr>
        <p:spPr>
          <a:xfrm>
            <a:off x="7731825" y="1375053"/>
            <a:ext cx="304800" cy="41812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F0F8D3-21CA-A782-1170-231E1A015594}"/>
              </a:ext>
            </a:extLst>
          </p:cNvPr>
          <p:cNvCxnSpPr>
            <a:cxnSpLocks/>
          </p:cNvCxnSpPr>
          <p:nvPr/>
        </p:nvCxnSpPr>
        <p:spPr>
          <a:xfrm>
            <a:off x="2499189" y="3063230"/>
            <a:ext cx="0" cy="601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CFF885-4D72-D626-0F59-4EFDD9C17011}"/>
              </a:ext>
            </a:extLst>
          </p:cNvPr>
          <p:cNvSpPr txBox="1"/>
          <p:nvPr/>
        </p:nvSpPr>
        <p:spPr>
          <a:xfrm>
            <a:off x="1084785" y="4254219"/>
            <a:ext cx="283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0.1~0.2</a:t>
            </a:r>
            <a:r>
              <a:rPr lang="ko-KR" altLang="en-US" dirty="0">
                <a:latin typeface="+mn-ea"/>
                <a:ea typeface="+mn-ea"/>
              </a:rPr>
              <a:t>의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ko-KR" altLang="en-US" dirty="0">
                <a:latin typeface="+mn-ea"/>
                <a:ea typeface="+mn-ea"/>
              </a:rPr>
              <a:t>낮은 결과 값 도출</a:t>
            </a:r>
          </a:p>
        </p:txBody>
      </p:sp>
    </p:spTree>
    <p:extLst>
      <p:ext uri="{BB962C8B-B14F-4D97-AF65-F5344CB8AC3E}">
        <p14:creationId xmlns:p14="http://schemas.microsoft.com/office/powerpoint/2010/main" val="3774040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" y="0"/>
            <a:ext cx="12106656" cy="6857999"/>
            <a:chOff x="42671" y="0"/>
            <a:chExt cx="12106656" cy="68579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" y="0"/>
              <a:ext cx="1210665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605" y="430987"/>
              <a:ext cx="10993120" cy="5996305"/>
            </a:xfrm>
            <a:custGeom>
              <a:avLst/>
              <a:gdLst/>
              <a:ahLst/>
              <a:cxnLst/>
              <a:rect l="l" t="t" r="r" b="b"/>
              <a:pathLst>
                <a:path w="10993120" h="5996305">
                  <a:moveTo>
                    <a:pt x="10992739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10992739" y="5996051"/>
                  </a:lnTo>
                  <a:lnTo>
                    <a:pt x="1099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8664" y="0"/>
              <a:ext cx="8322564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8347" y="430987"/>
              <a:ext cx="7284084" cy="5996305"/>
            </a:xfrm>
            <a:custGeom>
              <a:avLst/>
              <a:gdLst/>
              <a:ahLst/>
              <a:cxnLst/>
              <a:rect l="l" t="t" r="r" b="b"/>
              <a:pathLst>
                <a:path w="7284084" h="5996305">
                  <a:moveTo>
                    <a:pt x="7283958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7283958" y="5996051"/>
                  </a:lnTo>
                  <a:lnTo>
                    <a:pt x="7283958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785F8F-B22F-9015-BFED-9DCF90E722B2}"/>
              </a:ext>
            </a:extLst>
          </p:cNvPr>
          <p:cNvSpPr/>
          <p:nvPr/>
        </p:nvSpPr>
        <p:spPr>
          <a:xfrm>
            <a:off x="1770706" y="2645120"/>
            <a:ext cx="914400" cy="533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774EE-660D-F159-C2D2-26F92D7EAA59}"/>
              </a:ext>
            </a:extLst>
          </p:cNvPr>
          <p:cNvSpPr txBox="1"/>
          <p:nvPr/>
        </p:nvSpPr>
        <p:spPr>
          <a:xfrm>
            <a:off x="781645" y="1882808"/>
            <a:ext cx="3055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Epochs</a:t>
            </a:r>
            <a:r>
              <a:rPr lang="ko-KR" altLang="en-US" dirty="0"/>
              <a:t>가 </a:t>
            </a:r>
            <a:r>
              <a:rPr lang="en-US" altLang="ko-KR" dirty="0"/>
              <a:t>50 </a:t>
            </a:r>
            <a:r>
              <a:rPr lang="ko-KR" altLang="en-US" dirty="0"/>
              <a:t>인 모델의</a:t>
            </a:r>
            <a:endParaRPr lang="en-US" altLang="ko-KR" dirty="0"/>
          </a:p>
          <a:p>
            <a:pPr algn="ctr"/>
            <a:r>
              <a:rPr lang="ko-KR" altLang="en-US" dirty="0"/>
              <a:t>최종 </a:t>
            </a:r>
            <a:r>
              <a:rPr lang="en-US" altLang="ko-KR" dirty="0" err="1"/>
              <a:t>cls_loss</a:t>
            </a:r>
            <a:r>
              <a:rPr lang="en-US" altLang="ko-KR" dirty="0"/>
              <a:t> 0.55</a:t>
            </a:r>
          </a:p>
          <a:p>
            <a:pPr algn="ctr"/>
            <a:r>
              <a:rPr lang="ko-KR" altLang="en-US" dirty="0"/>
              <a:t>인식률 </a:t>
            </a:r>
            <a:r>
              <a:rPr lang="en-US" altLang="ko-KR" dirty="0"/>
              <a:t>30%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9007EA-A080-E57E-2B8A-BB2E398E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596" y="1600200"/>
            <a:ext cx="2457793" cy="45342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6CB5F5-F284-5DFF-B614-A91BBB8E9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1600200"/>
            <a:ext cx="2283376" cy="45342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F71FEC-ECC3-9D95-16ED-BFF7219BFC9F}"/>
              </a:ext>
            </a:extLst>
          </p:cNvPr>
          <p:cNvSpPr txBox="1"/>
          <p:nvPr/>
        </p:nvSpPr>
        <p:spPr>
          <a:xfrm>
            <a:off x="5090892" y="1104016"/>
            <a:ext cx="1981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Epoch 50 </a:t>
            </a:r>
            <a:r>
              <a:rPr lang="ko-KR" altLang="en-US" dirty="0"/>
              <a:t>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4A41EC-8969-1CD0-E17B-35F338D8D03C}"/>
              </a:ext>
            </a:extLst>
          </p:cNvPr>
          <p:cNvSpPr txBox="1"/>
          <p:nvPr/>
        </p:nvSpPr>
        <p:spPr>
          <a:xfrm>
            <a:off x="8688236" y="1104016"/>
            <a:ext cx="1981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Epoch 100 </a:t>
            </a:r>
            <a:r>
              <a:rPr lang="ko-KR" altLang="en-US" dirty="0"/>
              <a:t>모델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9E7A9-945C-2400-4C6E-096AA9407D32}"/>
              </a:ext>
            </a:extLst>
          </p:cNvPr>
          <p:cNvSpPr txBox="1"/>
          <p:nvPr/>
        </p:nvSpPr>
        <p:spPr>
          <a:xfrm>
            <a:off x="781644" y="3123265"/>
            <a:ext cx="3055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Epochs</a:t>
            </a:r>
            <a:r>
              <a:rPr lang="ko-KR" altLang="en-US" dirty="0"/>
              <a:t>가 </a:t>
            </a:r>
            <a:r>
              <a:rPr lang="en-US" altLang="ko-KR" dirty="0"/>
              <a:t>100 </a:t>
            </a:r>
            <a:r>
              <a:rPr lang="ko-KR" altLang="en-US" dirty="0"/>
              <a:t>인 모델은 최종 </a:t>
            </a:r>
            <a:r>
              <a:rPr lang="en-US" altLang="ko-KR" dirty="0" err="1"/>
              <a:t>cls_loss</a:t>
            </a:r>
            <a:r>
              <a:rPr lang="en-US" altLang="ko-KR" dirty="0"/>
              <a:t> 0.28</a:t>
            </a:r>
          </a:p>
          <a:p>
            <a:pPr algn="ctr"/>
            <a:r>
              <a:rPr lang="ko-KR" altLang="en-US" dirty="0"/>
              <a:t>인식률 </a:t>
            </a:r>
            <a:r>
              <a:rPr lang="en-US" altLang="ko-KR" dirty="0"/>
              <a:t>90%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87E3C5-FD37-4FD2-5B0A-96596DC56C98}"/>
              </a:ext>
            </a:extLst>
          </p:cNvPr>
          <p:cNvSpPr txBox="1"/>
          <p:nvPr/>
        </p:nvSpPr>
        <p:spPr>
          <a:xfrm>
            <a:off x="829144" y="4885589"/>
            <a:ext cx="3055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Epochs</a:t>
            </a:r>
            <a:r>
              <a:rPr lang="ko-KR" altLang="en-US" dirty="0"/>
              <a:t>가 높을수록</a:t>
            </a:r>
            <a:endParaRPr lang="en-US" altLang="ko-KR" dirty="0"/>
          </a:p>
          <a:p>
            <a:pPr algn="ctr"/>
            <a:r>
              <a:rPr lang="en-US" altLang="ko-KR" dirty="0" err="1"/>
              <a:t>cls_loss</a:t>
            </a:r>
            <a:r>
              <a:rPr lang="en-US" altLang="ko-KR" dirty="0"/>
              <a:t> </a:t>
            </a:r>
            <a:r>
              <a:rPr lang="ko-KR" altLang="en-US" dirty="0"/>
              <a:t> 값이 작아지고</a:t>
            </a:r>
          </a:p>
          <a:p>
            <a:pPr algn="ctr"/>
            <a:r>
              <a:rPr lang="ko-KR" altLang="en-US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인식률 상승 관측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2F5FC4-3548-8D96-3516-B6990E0E9F4C}"/>
              </a:ext>
            </a:extLst>
          </p:cNvPr>
          <p:cNvCxnSpPr>
            <a:cxnSpLocks/>
          </p:cNvCxnSpPr>
          <p:nvPr/>
        </p:nvCxnSpPr>
        <p:spPr>
          <a:xfrm>
            <a:off x="2362200" y="4191000"/>
            <a:ext cx="0" cy="601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10">
            <a:extLst>
              <a:ext uri="{FF2B5EF4-FFF2-40B4-BE49-F238E27FC236}">
                <a16:creationId xmlns:a16="http://schemas.microsoft.com/office/drawing/2014/main" id="{5511E24A-63EE-9BA1-0EC9-B05AF9E5E93C}"/>
              </a:ext>
            </a:extLst>
          </p:cNvPr>
          <p:cNvSpPr txBox="1"/>
          <p:nvPr/>
        </p:nvSpPr>
        <p:spPr>
          <a:xfrm>
            <a:off x="1497583" y="906526"/>
            <a:ext cx="2156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초기학습 오류 해결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(1)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046AC4F8-A00D-2531-489B-E9A3806F5477}"/>
              </a:ext>
            </a:extLst>
          </p:cNvPr>
          <p:cNvSpPr/>
          <p:nvPr/>
        </p:nvSpPr>
        <p:spPr>
          <a:xfrm>
            <a:off x="5601294" y="5538191"/>
            <a:ext cx="1740309" cy="431586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E02F9B56-3D13-DFA8-BDE3-9A11DB20FB9E}"/>
              </a:ext>
            </a:extLst>
          </p:cNvPr>
          <p:cNvSpPr/>
          <p:nvPr/>
        </p:nvSpPr>
        <p:spPr>
          <a:xfrm>
            <a:off x="8520377" y="5322398"/>
            <a:ext cx="1740309" cy="431586"/>
          </a:xfrm>
          <a:custGeom>
            <a:avLst/>
            <a:gdLst/>
            <a:ahLst/>
            <a:cxnLst/>
            <a:rect l="l" t="t" r="r" b="b"/>
            <a:pathLst>
              <a:path w="652145" h="827404">
                <a:moveTo>
                  <a:pt x="0" y="826846"/>
                </a:moveTo>
                <a:lnTo>
                  <a:pt x="651751" y="826846"/>
                </a:lnTo>
                <a:lnTo>
                  <a:pt x="651751" y="0"/>
                </a:lnTo>
                <a:lnTo>
                  <a:pt x="0" y="0"/>
                </a:lnTo>
                <a:lnTo>
                  <a:pt x="0" y="826846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071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" y="0"/>
            <a:ext cx="12106656" cy="6857999"/>
            <a:chOff x="42671" y="0"/>
            <a:chExt cx="12106656" cy="68579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" y="0"/>
              <a:ext cx="1210665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605" y="430987"/>
              <a:ext cx="10993120" cy="5996305"/>
            </a:xfrm>
            <a:custGeom>
              <a:avLst/>
              <a:gdLst/>
              <a:ahLst/>
              <a:cxnLst/>
              <a:rect l="l" t="t" r="r" b="b"/>
              <a:pathLst>
                <a:path w="10993120" h="5996305">
                  <a:moveTo>
                    <a:pt x="10992739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10992739" y="5996051"/>
                  </a:lnTo>
                  <a:lnTo>
                    <a:pt x="1099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8664" y="0"/>
              <a:ext cx="8322564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8347" y="430987"/>
              <a:ext cx="7284084" cy="5996305"/>
            </a:xfrm>
            <a:custGeom>
              <a:avLst/>
              <a:gdLst/>
              <a:ahLst/>
              <a:cxnLst/>
              <a:rect l="l" t="t" r="r" b="b"/>
              <a:pathLst>
                <a:path w="7284084" h="5996305">
                  <a:moveTo>
                    <a:pt x="7283958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7283958" y="5996051"/>
                  </a:lnTo>
                  <a:lnTo>
                    <a:pt x="7283958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1497583" y="906526"/>
            <a:ext cx="2156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초기학습 오류 해결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(2)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785F8F-B22F-9015-BFED-9DCF90E722B2}"/>
              </a:ext>
            </a:extLst>
          </p:cNvPr>
          <p:cNvSpPr/>
          <p:nvPr/>
        </p:nvSpPr>
        <p:spPr>
          <a:xfrm>
            <a:off x="1770706" y="2645120"/>
            <a:ext cx="914400" cy="533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774EE-660D-F159-C2D2-26F92D7EAA59}"/>
              </a:ext>
            </a:extLst>
          </p:cNvPr>
          <p:cNvSpPr txBox="1"/>
          <p:nvPr/>
        </p:nvSpPr>
        <p:spPr>
          <a:xfrm>
            <a:off x="779665" y="3007337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Epochs 50 </a:t>
            </a:r>
            <a:r>
              <a:rPr lang="ko-KR" altLang="en-US" dirty="0"/>
              <a:t>→ </a:t>
            </a:r>
            <a:r>
              <a:rPr lang="en-US" altLang="ko-KR" dirty="0"/>
              <a:t>100</a:t>
            </a:r>
          </a:p>
          <a:p>
            <a:pPr algn="ctr"/>
            <a:r>
              <a:rPr lang="ko-KR" altLang="en-US" dirty="0"/>
              <a:t> 학습량 늘리기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DF03DA-7363-98B4-7F97-CACFAC859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626" y="3886200"/>
            <a:ext cx="6600825" cy="50482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2853860-069B-BB8E-BBCF-174736E001FD}"/>
              </a:ext>
            </a:extLst>
          </p:cNvPr>
          <p:cNvSpPr/>
          <p:nvPr/>
        </p:nvSpPr>
        <p:spPr>
          <a:xfrm>
            <a:off x="7620000" y="3124200"/>
            <a:ext cx="533400" cy="64633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1EB716-85D1-BC49-3F5B-3E7102D6D0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40" b="10545"/>
          <a:stretch/>
        </p:blipFill>
        <p:spPr>
          <a:xfrm>
            <a:off x="4649532" y="2298865"/>
            <a:ext cx="6503011" cy="52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0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" y="0"/>
            <a:ext cx="12106656" cy="6857999"/>
            <a:chOff x="42671" y="0"/>
            <a:chExt cx="12106656" cy="68579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" y="0"/>
              <a:ext cx="1210665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605" y="430987"/>
              <a:ext cx="10993120" cy="5996305"/>
            </a:xfrm>
            <a:custGeom>
              <a:avLst/>
              <a:gdLst/>
              <a:ahLst/>
              <a:cxnLst/>
              <a:rect l="l" t="t" r="r" b="b"/>
              <a:pathLst>
                <a:path w="10993120" h="5996305">
                  <a:moveTo>
                    <a:pt x="10992739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10992739" y="5996051"/>
                  </a:lnTo>
                  <a:lnTo>
                    <a:pt x="1099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8664" y="0"/>
              <a:ext cx="8322564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8347" y="430987"/>
              <a:ext cx="7284084" cy="5996305"/>
            </a:xfrm>
            <a:custGeom>
              <a:avLst/>
              <a:gdLst/>
              <a:ahLst/>
              <a:cxnLst/>
              <a:rect l="l" t="t" r="r" b="b"/>
              <a:pathLst>
                <a:path w="7284084" h="5996305">
                  <a:moveTo>
                    <a:pt x="7283958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7283958" y="5996051"/>
                  </a:lnTo>
                  <a:lnTo>
                    <a:pt x="7283958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0" name="object 10"/>
          <p:cNvSpPr txBox="1"/>
          <p:nvPr/>
        </p:nvSpPr>
        <p:spPr>
          <a:xfrm>
            <a:off x="1497583" y="906526"/>
            <a:ext cx="2156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초기학습 오류 해결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(3)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785F8F-B22F-9015-BFED-9DCF90E722B2}"/>
              </a:ext>
            </a:extLst>
          </p:cNvPr>
          <p:cNvSpPr/>
          <p:nvPr/>
        </p:nvSpPr>
        <p:spPr>
          <a:xfrm>
            <a:off x="1770706" y="2133600"/>
            <a:ext cx="914400" cy="533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9E7A9-945C-2400-4C6E-096AA9407D32}"/>
              </a:ext>
            </a:extLst>
          </p:cNvPr>
          <p:cNvSpPr txBox="1"/>
          <p:nvPr/>
        </p:nvSpPr>
        <p:spPr>
          <a:xfrm>
            <a:off x="991331" y="2480679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저해상도 데이터셋 추가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2B8B7F-5C38-F348-1557-DCB5E5C03F47}"/>
              </a:ext>
            </a:extLst>
          </p:cNvPr>
          <p:cNvCxnSpPr>
            <a:cxnSpLocks/>
          </p:cNvCxnSpPr>
          <p:nvPr/>
        </p:nvCxnSpPr>
        <p:spPr>
          <a:xfrm>
            <a:off x="2479769" y="3128196"/>
            <a:ext cx="0" cy="601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B09205-1235-E063-4F82-F5AB8F4B7B9E}"/>
              </a:ext>
            </a:extLst>
          </p:cNvPr>
          <p:cNvSpPr txBox="1"/>
          <p:nvPr/>
        </p:nvSpPr>
        <p:spPr>
          <a:xfrm>
            <a:off x="956007" y="4095822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웹캠</a:t>
            </a:r>
            <a:r>
              <a:rPr lang="ko-KR" altLang="en-US" dirty="0"/>
              <a:t> 인식 문제 해결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B2E71D-6705-6CF8-5E5B-AA907822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52" t="19070"/>
          <a:stretch/>
        </p:blipFill>
        <p:spPr>
          <a:xfrm>
            <a:off x="4306556" y="480147"/>
            <a:ext cx="4304044" cy="34271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774399-223F-32C3-C91F-F0A3921A50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90" t="28384" r="9491" b="18781"/>
          <a:stretch/>
        </p:blipFill>
        <p:spPr>
          <a:xfrm>
            <a:off x="6769815" y="3428999"/>
            <a:ext cx="4717354" cy="29483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CFC001-1E2E-9CF0-3DD6-5EF3E1CBD974}"/>
              </a:ext>
            </a:extLst>
          </p:cNvPr>
          <p:cNvSpPr txBox="1"/>
          <p:nvPr/>
        </p:nvSpPr>
        <p:spPr>
          <a:xfrm>
            <a:off x="8568650" y="537194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낮은 해상도로 인해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잘못 인식된 불량 땅콩</a:t>
            </a:r>
          </a:p>
        </p:txBody>
      </p:sp>
      <p:sp>
        <p:nvSpPr>
          <p:cNvPr id="29" name="화살표: 위로 굽음 28">
            <a:extLst>
              <a:ext uri="{FF2B5EF4-FFF2-40B4-BE49-F238E27FC236}">
                <a16:creationId xmlns:a16="http://schemas.microsoft.com/office/drawing/2014/main" id="{F2968E1B-0C90-083E-3C78-F7E87D654AFA}"/>
              </a:ext>
            </a:extLst>
          </p:cNvPr>
          <p:cNvSpPr/>
          <p:nvPr/>
        </p:nvSpPr>
        <p:spPr>
          <a:xfrm rot="10800000" flipH="1">
            <a:off x="8709126" y="2217795"/>
            <a:ext cx="1006108" cy="1017092"/>
          </a:xfrm>
          <a:prstGeom prst="bent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172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134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lang="en-US" sz="10800" spc="1117" baseline="-1157" dirty="0">
                <a:solidFill>
                  <a:srgbClr val="252525"/>
                </a:solidFill>
              </a:rPr>
              <a:t>.5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lang="ko-KR" altLang="en-US" sz="4400" spc="-25" dirty="0">
                <a:solidFill>
                  <a:srgbClr val="252525"/>
                </a:solidFill>
              </a:rPr>
              <a:t>프로젝트 구현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966103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" y="0"/>
              <a:ext cx="1210665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605" y="430987"/>
              <a:ext cx="10993120" cy="5996305"/>
            </a:xfrm>
            <a:custGeom>
              <a:avLst/>
              <a:gdLst/>
              <a:ahLst/>
              <a:cxnLst/>
              <a:rect l="l" t="t" r="r" b="b"/>
              <a:pathLst>
                <a:path w="10993120" h="5996305">
                  <a:moveTo>
                    <a:pt x="10992739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10992739" y="5996051"/>
                  </a:lnTo>
                  <a:lnTo>
                    <a:pt x="1099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75170C-1701-D18C-A468-0A5A0863CF03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CA9DF-B619-54A8-DC2E-3B95EDC7624F}"/>
              </a:ext>
            </a:extLst>
          </p:cNvPr>
          <p:cNvSpPr txBox="1"/>
          <p:nvPr/>
        </p:nvSpPr>
        <p:spPr>
          <a:xfrm>
            <a:off x="851834" y="1371600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n-ea"/>
                <a:ea typeface="+mn-ea"/>
              </a:rPr>
              <a:t>Objcect</a:t>
            </a:r>
            <a:r>
              <a:rPr lang="en-US" altLang="ko-KR" dirty="0">
                <a:latin typeface="+mn-ea"/>
                <a:ea typeface="+mn-ea"/>
              </a:rPr>
              <a:t> Detection </a:t>
            </a:r>
            <a:r>
              <a:rPr lang="ko-KR" altLang="en-US" dirty="0">
                <a:latin typeface="+mn-ea"/>
                <a:ea typeface="+mn-ea"/>
              </a:rPr>
              <a:t>검출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ko-KR" altLang="en-US" dirty="0">
                <a:latin typeface="+mn-ea"/>
                <a:ea typeface="+mn-ea"/>
              </a:rPr>
              <a:t>평균 확률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b="1" dirty="0">
                <a:latin typeface="+mn-ea"/>
                <a:ea typeface="+mn-ea"/>
              </a:rPr>
              <a:t>0.9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65378-F473-72EB-B6CD-F71707C0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89" y="2059725"/>
            <a:ext cx="6674353" cy="26916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B23247-2D15-74E1-BB4C-EC62E5B28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433" y="3570589"/>
            <a:ext cx="2644551" cy="2691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E8A76D-6082-33BC-D30A-336A18032838}"/>
              </a:ext>
            </a:extLst>
          </p:cNvPr>
          <p:cNvSpPr txBox="1"/>
          <p:nvPr/>
        </p:nvSpPr>
        <p:spPr>
          <a:xfrm>
            <a:off x="851834" y="4715470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n-ea"/>
                <a:ea typeface="+mn-ea"/>
              </a:rPr>
              <a:t>segementation</a:t>
            </a:r>
            <a:r>
              <a:rPr lang="ko-KR" altLang="en-US" dirty="0">
                <a:latin typeface="+mn-ea"/>
                <a:ea typeface="+mn-ea"/>
              </a:rPr>
              <a:t> 사용 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ko-KR" altLang="en-US" dirty="0">
                <a:latin typeface="+mn-ea"/>
                <a:ea typeface="+mn-ea"/>
              </a:rPr>
              <a:t>불량 땅콩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경계 </a:t>
            </a:r>
            <a:r>
              <a:rPr lang="ko-KR" altLang="en-US" b="1" dirty="0" err="1">
                <a:latin typeface="+mn-ea"/>
                <a:ea typeface="+mn-ea"/>
              </a:rPr>
              <a:t>마스킹</a:t>
            </a:r>
            <a:endParaRPr lang="ko-KR" altLang="en-US" b="1" dirty="0">
              <a:latin typeface="+mn-ea"/>
              <a:ea typeface="+mn-ea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6FA25E2-78CA-35B4-1684-4628C8C559C6}"/>
              </a:ext>
            </a:extLst>
          </p:cNvPr>
          <p:cNvCxnSpPr>
            <a:cxnSpLocks/>
          </p:cNvCxnSpPr>
          <p:nvPr/>
        </p:nvCxnSpPr>
        <p:spPr>
          <a:xfrm>
            <a:off x="2379525" y="2209800"/>
            <a:ext cx="0" cy="586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67EAA263-EC75-DC74-549F-2A78D42CDCAF}"/>
              </a:ext>
            </a:extLst>
          </p:cNvPr>
          <p:cNvSpPr txBox="1"/>
          <p:nvPr/>
        </p:nvSpPr>
        <p:spPr>
          <a:xfrm>
            <a:off x="1497583" y="906526"/>
            <a:ext cx="25410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algun Gothic"/>
                <a:cs typeface="Malgun Gothic"/>
              </a:rPr>
              <a:t>Model </a:t>
            </a:r>
            <a:r>
              <a:rPr lang="ko-KR" altLang="en-US" sz="1200" dirty="0">
                <a:latin typeface="Malgun Gothic"/>
                <a:cs typeface="Malgun Gothic"/>
              </a:rPr>
              <a:t>설정하기 </a:t>
            </a:r>
            <a:r>
              <a:rPr lang="en-US" altLang="ko-KR" sz="1200" dirty="0">
                <a:latin typeface="Malgun Gothic"/>
                <a:cs typeface="Malgun Gothic"/>
              </a:rPr>
              <a:t>– Object Detection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3026B-3887-F712-F8B7-EC1D01E69270}"/>
              </a:ext>
            </a:extLst>
          </p:cNvPr>
          <p:cNvSpPr txBox="1"/>
          <p:nvPr/>
        </p:nvSpPr>
        <p:spPr>
          <a:xfrm>
            <a:off x="850075" y="2983468"/>
            <a:ext cx="3055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검출은 잘되나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en-US" altLang="ko-KR" dirty="0">
                <a:latin typeface="+mn-ea"/>
                <a:ea typeface="+mn-ea"/>
              </a:rPr>
              <a:t>Object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Detection</a:t>
            </a:r>
            <a:r>
              <a:rPr lang="ko-KR" altLang="en-US" dirty="0">
                <a:latin typeface="+mn-ea"/>
                <a:ea typeface="+mn-ea"/>
              </a:rPr>
              <a:t>은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b="1" dirty="0" err="1">
                <a:latin typeface="+mn-ea"/>
                <a:ea typeface="+mn-ea"/>
              </a:rPr>
              <a:t>바운딩</a:t>
            </a:r>
            <a:r>
              <a:rPr lang="ko-KR" altLang="en-US" b="1" dirty="0">
                <a:latin typeface="+mn-ea"/>
                <a:ea typeface="+mn-ea"/>
              </a:rPr>
              <a:t> 박스</a:t>
            </a:r>
            <a:r>
              <a:rPr lang="ko-KR" altLang="en-US" dirty="0">
                <a:latin typeface="+mn-ea"/>
                <a:ea typeface="+mn-ea"/>
              </a:rPr>
              <a:t>만 생성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850559-6B2B-2D96-279F-0D5DEE468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988" y="879443"/>
            <a:ext cx="6677354" cy="100888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C29588-61CA-1E31-1864-23EE348A66AF}"/>
              </a:ext>
            </a:extLst>
          </p:cNvPr>
          <p:cNvCxnSpPr>
            <a:cxnSpLocks/>
          </p:cNvCxnSpPr>
          <p:nvPr/>
        </p:nvCxnSpPr>
        <p:spPr>
          <a:xfrm>
            <a:off x="2374075" y="3985205"/>
            <a:ext cx="0" cy="586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67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EAB1DCF6-962F-617F-C61E-7C25A9F245EA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FA6DDC-641F-6C47-8C4E-58B0C578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78" y="1087911"/>
            <a:ext cx="5402444" cy="2497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EDE6FB-5DB4-6945-AA27-BBB989E9B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97977"/>
            <a:ext cx="6781800" cy="16317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D2D369-D6F1-7A6F-78EF-C6C09B7B1129}"/>
              </a:ext>
            </a:extLst>
          </p:cNvPr>
          <p:cNvSpPr txBox="1"/>
          <p:nvPr/>
        </p:nvSpPr>
        <p:spPr>
          <a:xfrm>
            <a:off x="1039666" y="2846273"/>
            <a:ext cx="2830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Google </a:t>
            </a:r>
            <a:r>
              <a:rPr lang="en-US" altLang="ko-KR" dirty="0" err="1">
                <a:latin typeface="+mn-ea"/>
                <a:ea typeface="+mn-ea"/>
              </a:rPr>
              <a:t>colab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에서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en-US" altLang="ko-KR" dirty="0" err="1">
                <a:latin typeface="+mn-ea"/>
                <a:ea typeface="+mn-ea"/>
              </a:rPr>
              <a:t>Ultralytics</a:t>
            </a:r>
            <a:r>
              <a:rPr lang="en-US" altLang="ko-KR" dirty="0">
                <a:latin typeface="+mn-ea"/>
                <a:ea typeface="+mn-ea"/>
              </a:rPr>
              <a:t> import, yolov8n-seg </a:t>
            </a:r>
            <a:r>
              <a:rPr lang="ko-KR" altLang="en-US" dirty="0">
                <a:latin typeface="+mn-ea"/>
                <a:ea typeface="+mn-ea"/>
              </a:rPr>
              <a:t>사용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en-US" altLang="ko-KR" dirty="0">
                <a:latin typeface="+mn-ea"/>
                <a:ea typeface="+mn-ea"/>
              </a:rPr>
              <a:t>Epoch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100 </a:t>
            </a:r>
            <a:r>
              <a:rPr lang="ko-KR" altLang="en-US" dirty="0">
                <a:latin typeface="+mn-ea"/>
                <a:ea typeface="+mn-ea"/>
              </a:rPr>
              <a:t>으로 실행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11FAA18-7976-388F-8049-FB65A7B8087F}"/>
              </a:ext>
            </a:extLst>
          </p:cNvPr>
          <p:cNvSpPr txBox="1"/>
          <p:nvPr/>
        </p:nvSpPr>
        <p:spPr>
          <a:xfrm>
            <a:off x="1497583" y="906526"/>
            <a:ext cx="2998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algun Gothic"/>
                <a:cs typeface="Malgun Gothic"/>
              </a:rPr>
              <a:t>Model </a:t>
            </a:r>
            <a:r>
              <a:rPr lang="ko-KR" altLang="en-US" sz="1200" dirty="0">
                <a:latin typeface="Malgun Gothic"/>
                <a:cs typeface="Malgun Gothic"/>
              </a:rPr>
              <a:t>설정하기 </a:t>
            </a:r>
            <a:r>
              <a:rPr lang="en-US" altLang="ko-KR" sz="1200" dirty="0">
                <a:latin typeface="Malgun Gothic"/>
                <a:cs typeface="Malgun Gothic"/>
              </a:rPr>
              <a:t>– Segmentation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69683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2AC93039-E6B4-399F-DC95-CE70E5D550FD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AFEB80-4F01-9CDB-0CE9-69DFEF52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891" y="1010665"/>
            <a:ext cx="6373400" cy="19854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B101EC-A6D0-4E29-4BCA-036B4ADEE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946" y="3306720"/>
            <a:ext cx="3101325" cy="27830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12C4B6-7585-DC52-2AEB-6691D7A87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605" y="3306721"/>
            <a:ext cx="2918789" cy="27830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504C54-F5FE-39BA-8CF9-5E33B6F744DC}"/>
              </a:ext>
            </a:extLst>
          </p:cNvPr>
          <p:cNvSpPr txBox="1"/>
          <p:nvPr/>
        </p:nvSpPr>
        <p:spPr>
          <a:xfrm>
            <a:off x="851834" y="2828835"/>
            <a:ext cx="3055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테스트 땅콩 사진 예측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algn="ctr"/>
            <a:r>
              <a:rPr lang="ko-KR" altLang="en-US" dirty="0">
                <a:latin typeface="+mn-ea"/>
                <a:ea typeface="+mn-ea"/>
              </a:rPr>
              <a:t>불량 땅콩 </a:t>
            </a:r>
            <a:r>
              <a:rPr lang="ko-KR" altLang="en-US" b="1" dirty="0">
                <a:latin typeface="+mn-ea"/>
                <a:ea typeface="+mn-ea"/>
              </a:rPr>
              <a:t>경계 </a:t>
            </a:r>
            <a:r>
              <a:rPr lang="ko-KR" altLang="en-US" b="1" dirty="0" err="1">
                <a:latin typeface="+mn-ea"/>
                <a:ea typeface="+mn-ea"/>
              </a:rPr>
              <a:t>마스킹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97772EC-8BC3-673E-34D7-EF82CD9FAE67}"/>
              </a:ext>
            </a:extLst>
          </p:cNvPr>
          <p:cNvSpPr txBox="1"/>
          <p:nvPr/>
        </p:nvSpPr>
        <p:spPr>
          <a:xfrm>
            <a:off x="1497583" y="906526"/>
            <a:ext cx="2998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algun Gothic"/>
                <a:cs typeface="Malgun Gothic"/>
              </a:rPr>
              <a:t>Model </a:t>
            </a:r>
            <a:r>
              <a:rPr lang="ko-KR" altLang="en-US" sz="1200" dirty="0">
                <a:latin typeface="Malgun Gothic"/>
                <a:cs typeface="Malgun Gothic"/>
              </a:rPr>
              <a:t>설정하기 </a:t>
            </a:r>
            <a:r>
              <a:rPr lang="en-US" altLang="ko-KR" sz="1200" dirty="0">
                <a:latin typeface="Malgun Gothic"/>
                <a:cs typeface="Malgun Gothic"/>
              </a:rPr>
              <a:t>– Segmentation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8390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EFD39A71-4FCA-ABF0-3F76-A4ECC46EC948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CBDA55-BC04-8E75-7787-7A5F2B5FB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6"/>
          <a:stretch/>
        </p:blipFill>
        <p:spPr>
          <a:xfrm>
            <a:off x="4477476" y="667511"/>
            <a:ext cx="5073359" cy="37520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A9B1DC-FB18-F976-4DB4-2BD575838621}"/>
              </a:ext>
            </a:extLst>
          </p:cNvPr>
          <p:cNvSpPr txBox="1"/>
          <p:nvPr/>
        </p:nvSpPr>
        <p:spPr>
          <a:xfrm>
            <a:off x="851834" y="2895600"/>
            <a:ext cx="3055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n-ea"/>
                <a:ea typeface="+mn-ea"/>
              </a:rPr>
              <a:t>opencv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ko-KR" altLang="en-US" dirty="0" err="1">
                <a:latin typeface="+mn-ea"/>
                <a:ea typeface="+mn-ea"/>
              </a:rPr>
              <a:t>웹캠</a:t>
            </a:r>
            <a:r>
              <a:rPr lang="ko-KR" altLang="en-US" dirty="0">
                <a:latin typeface="+mn-ea"/>
                <a:ea typeface="+mn-ea"/>
              </a:rPr>
              <a:t> 사용 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ko-KR" altLang="en-US" dirty="0">
                <a:latin typeface="+mn-ea"/>
                <a:ea typeface="+mn-ea"/>
              </a:rPr>
              <a:t>실시간 검출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511852-ADBF-8DCD-D838-B16E7DC9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664" y="3917725"/>
            <a:ext cx="3092600" cy="225483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F9171A7-7551-7BE0-F0ED-4E1C4571C1D8}"/>
              </a:ext>
            </a:extLst>
          </p:cNvPr>
          <p:cNvSpPr txBox="1"/>
          <p:nvPr/>
        </p:nvSpPr>
        <p:spPr>
          <a:xfrm>
            <a:off x="1497583" y="906526"/>
            <a:ext cx="2998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algun Gothic"/>
                <a:cs typeface="Malgun Gothic"/>
              </a:rPr>
              <a:t>Model Predict</a:t>
            </a:r>
            <a:r>
              <a:rPr lang="ko-KR" altLang="en-US" sz="1200" dirty="0">
                <a:latin typeface="Malgun Gothic"/>
                <a:cs typeface="Malgun Gothic"/>
              </a:rPr>
              <a:t>하기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2332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EFD39A71-4FCA-ABF0-3F76-A4ECC46EC948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200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불량 땅콩 검출 시 음성 출력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9B1DC-FB18-F976-4DB4-2BD575838621}"/>
              </a:ext>
            </a:extLst>
          </p:cNvPr>
          <p:cNvSpPr txBox="1"/>
          <p:nvPr/>
        </p:nvSpPr>
        <p:spPr>
          <a:xfrm>
            <a:off x="851834" y="2690336"/>
            <a:ext cx="3055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Visual Studio Code</a:t>
            </a:r>
          </a:p>
          <a:p>
            <a:pPr algn="ctr"/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algn="ctr"/>
            <a:r>
              <a:rPr lang="en-US" altLang="ko-KR" dirty="0" err="1">
                <a:latin typeface="+mn-ea"/>
                <a:ea typeface="+mn-ea"/>
              </a:rPr>
              <a:t>pygame</a:t>
            </a:r>
            <a:r>
              <a:rPr lang="en-US" altLang="ko-KR" dirty="0">
                <a:latin typeface="+mn-ea"/>
                <a:ea typeface="+mn-ea"/>
              </a:rPr>
              <a:t> 2.5.2</a:t>
            </a:r>
          </a:p>
          <a:p>
            <a:pPr algn="ctr"/>
            <a:r>
              <a:rPr lang="ko-KR" altLang="en-US" dirty="0">
                <a:latin typeface="+mn-ea"/>
                <a:ea typeface="+mn-ea"/>
              </a:rPr>
              <a:t>녹음된 음성 출력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en-US" altLang="ko-KR" dirty="0" err="1">
                <a:latin typeface="+mn-ea"/>
                <a:ea typeface="+mn-ea"/>
              </a:rPr>
              <a:t>gtts</a:t>
            </a:r>
            <a:r>
              <a:rPr lang="en-US" altLang="ko-KR" dirty="0">
                <a:latin typeface="+mn-ea"/>
                <a:ea typeface="+mn-ea"/>
              </a:rPr>
              <a:t> 2.5.1</a:t>
            </a:r>
          </a:p>
          <a:p>
            <a:pPr algn="ctr"/>
            <a:r>
              <a:rPr lang="ko-KR" altLang="en-US" dirty="0">
                <a:latin typeface="+mn-ea"/>
                <a:ea typeface="+mn-ea"/>
              </a:rPr>
              <a:t>음성 녹음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946168-8542-805A-B315-3D62938B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48470"/>
            <a:ext cx="4497237" cy="57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9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219" y="0"/>
            <a:ext cx="4495800" cy="6858000"/>
          </a:xfrm>
          <a:custGeom>
            <a:avLst/>
            <a:gdLst/>
            <a:ahLst/>
            <a:cxnLst/>
            <a:rect l="l" t="t" r="r" b="b"/>
            <a:pathLst>
              <a:path w="4495800" h="6858000">
                <a:moveTo>
                  <a:pt x="4495800" y="0"/>
                </a:moveTo>
                <a:lnTo>
                  <a:pt x="0" y="0"/>
                </a:lnTo>
                <a:lnTo>
                  <a:pt x="0" y="6858000"/>
                </a:lnTo>
                <a:lnTo>
                  <a:pt x="4495800" y="6858000"/>
                </a:lnTo>
                <a:lnTo>
                  <a:pt x="44958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496" y="1105280"/>
            <a:ext cx="622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01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425066" y="1045970"/>
            <a:ext cx="1871345" cy="87185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프로젝트</a:t>
            </a:r>
            <a:r>
              <a:rPr sz="24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Malgun Gothic"/>
                <a:cs typeface="Malgun Gothic"/>
              </a:rPr>
              <a:t>개요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spc="-80" dirty="0">
                <a:solidFill>
                  <a:srgbClr val="FFFFFF"/>
                </a:solidFill>
                <a:latin typeface="Malgun Gothic"/>
                <a:cs typeface="Malgun Gothic"/>
              </a:rPr>
              <a:t>주제</a:t>
            </a:r>
            <a:r>
              <a:rPr sz="1800" spc="-114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Malgun Gothic"/>
                <a:cs typeface="Malgun Gothic"/>
              </a:rPr>
              <a:t>선정</a:t>
            </a:r>
            <a:r>
              <a:rPr sz="1800" spc="-114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algun Gothic"/>
                <a:cs typeface="Malgun Gothic"/>
              </a:rPr>
              <a:t>배경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9954" y="391167"/>
            <a:ext cx="7858346" cy="615215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pc="-18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z="1800" spc="-18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sz="180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sz="180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z="180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z="100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z="700" dirty="0">
              <a:latin typeface="+mn-ea"/>
              <a:ea typeface="+mn-ea"/>
              <a:cs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8ED35-9BD5-E7AB-030A-52B372DE4AFD}"/>
              </a:ext>
            </a:extLst>
          </p:cNvPr>
          <p:cNvSpPr txBox="1"/>
          <p:nvPr/>
        </p:nvSpPr>
        <p:spPr>
          <a:xfrm>
            <a:off x="4493581" y="3733800"/>
            <a:ext cx="69364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삼성전자의 경우 </a:t>
            </a:r>
            <a:r>
              <a:rPr lang="en-US" altLang="ko-KR" dirty="0"/>
              <a:t>AI</a:t>
            </a:r>
            <a:r>
              <a:rPr lang="ko-KR" altLang="en-US" dirty="0"/>
              <a:t>와 </a:t>
            </a:r>
            <a:r>
              <a:rPr lang="ko-KR" altLang="en-US" dirty="0" err="1"/>
              <a:t>머신러닝을</a:t>
            </a:r>
            <a:r>
              <a:rPr lang="ko-KR" altLang="en-US" dirty="0"/>
              <a:t> 활용하여 반도체</a:t>
            </a:r>
            <a:r>
              <a:rPr lang="en-US" altLang="ko-KR" dirty="0"/>
              <a:t> </a:t>
            </a:r>
            <a:r>
              <a:rPr lang="ko-KR" altLang="en-US" dirty="0"/>
              <a:t>제조공정</a:t>
            </a:r>
            <a:r>
              <a:rPr lang="en-US" altLang="ko-KR" dirty="0"/>
              <a:t> </a:t>
            </a:r>
          </a:p>
          <a:p>
            <a:pPr algn="just"/>
            <a:r>
              <a:rPr lang="ko-KR" altLang="en-US" dirty="0"/>
              <a:t>불량을 예측하고 있으며 </a:t>
            </a:r>
            <a:endParaRPr lang="en-US" altLang="ko-KR" dirty="0"/>
          </a:p>
          <a:p>
            <a:pPr algn="just"/>
            <a:r>
              <a:rPr lang="en-US" altLang="ko-KR" dirty="0"/>
              <a:t>LG </a:t>
            </a:r>
            <a:r>
              <a:rPr lang="ko-KR" altLang="en-US" dirty="0"/>
              <a:t>전자는 </a:t>
            </a:r>
            <a:r>
              <a:rPr lang="en-US" altLang="ko-KR" dirty="0"/>
              <a:t>AI </a:t>
            </a:r>
            <a:r>
              <a:rPr lang="ko-KR" altLang="en-US" dirty="0"/>
              <a:t>기반의 비전 시스템을 통해 제품의 외관 검사를 수행하고 있다</a:t>
            </a:r>
            <a:r>
              <a:rPr lang="en-US" altLang="ko-KR" dirty="0"/>
              <a:t>. </a:t>
            </a:r>
          </a:p>
          <a:p>
            <a:pPr algn="just"/>
            <a:r>
              <a:rPr lang="ko-KR" altLang="en-US" dirty="0"/>
              <a:t>이렇듯 국내 대기업을 중심으로 </a:t>
            </a:r>
            <a:r>
              <a:rPr lang="en-US" altLang="ko-KR" dirty="0"/>
              <a:t>AI </a:t>
            </a:r>
            <a:r>
              <a:rPr lang="ko-KR" altLang="en-US" dirty="0"/>
              <a:t>기반의 불량 검출시스템이 빠르게 적용되고 있는 와중에 중소기업은 적용 수준이 아직까지는 미비하다고 볼 수 있다</a:t>
            </a:r>
            <a:r>
              <a:rPr lang="en-US" altLang="ko-KR" dirty="0"/>
              <a:t>. </a:t>
            </a:r>
            <a:r>
              <a:rPr lang="ko-KR" altLang="en-US" dirty="0"/>
              <a:t>이에 본 프로젝트에서는 </a:t>
            </a:r>
            <a:r>
              <a:rPr lang="en-US" altLang="ko-KR" dirty="0">
                <a:highlight>
                  <a:srgbClr val="FFFF00"/>
                </a:highlight>
              </a:rPr>
              <a:t>AI</a:t>
            </a:r>
            <a:r>
              <a:rPr lang="ko-KR" altLang="en-US" dirty="0">
                <a:highlight>
                  <a:srgbClr val="FFFF00"/>
                </a:highlight>
              </a:rPr>
              <a:t>와 </a:t>
            </a:r>
            <a:r>
              <a:rPr lang="ko-KR" altLang="en-US" dirty="0" err="1">
                <a:highlight>
                  <a:srgbClr val="FFFF00"/>
                </a:highlight>
              </a:rPr>
              <a:t>머신러닝을</a:t>
            </a:r>
            <a:r>
              <a:rPr lang="ko-KR" altLang="en-US" dirty="0">
                <a:highlight>
                  <a:srgbClr val="FFFF00"/>
                </a:highlight>
              </a:rPr>
              <a:t> 활용한 불량 검출의 대중화를 이루는데 초점</a:t>
            </a:r>
            <a:r>
              <a:rPr lang="ko-KR" altLang="en-US" dirty="0"/>
              <a:t>을 두어 땅콩 검출을 예시로 실험해 보고자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604C24-4A01-7492-8BB8-3F8C99505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27" y="971550"/>
            <a:ext cx="3048000" cy="215265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19CE50-8075-5DD0-4FCC-7653591E12A6}"/>
              </a:ext>
            </a:extLst>
          </p:cNvPr>
          <p:cNvCxnSpPr>
            <a:cxnSpLocks/>
          </p:cNvCxnSpPr>
          <p:nvPr/>
        </p:nvCxnSpPr>
        <p:spPr>
          <a:xfrm flipH="1" flipV="1">
            <a:off x="8610600" y="2033184"/>
            <a:ext cx="1824737" cy="754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EFD39A71-4FCA-ABF0-3F76-A4ECC46EC948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200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불량 땅콩 검출 시 음성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41DF65-DEF2-C9B0-686A-B0501BB9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52" y="533400"/>
            <a:ext cx="3314895" cy="312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15046F-B892-E44F-5187-BEC04A5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45587"/>
            <a:ext cx="3943652" cy="3379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18F865-541A-5812-5C0B-07AF4BBE4AD7}"/>
              </a:ext>
            </a:extLst>
          </p:cNvPr>
          <p:cNvSpPr txBox="1"/>
          <p:nvPr/>
        </p:nvSpPr>
        <p:spPr>
          <a:xfrm>
            <a:off x="851834" y="2918936"/>
            <a:ext cx="30553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Predict result</a:t>
            </a:r>
            <a:r>
              <a:rPr lang="ko-KR" altLang="en-US" dirty="0">
                <a:latin typeface="+mn-ea"/>
                <a:ea typeface="+mn-ea"/>
              </a:rPr>
              <a:t>안 </a:t>
            </a:r>
            <a:r>
              <a:rPr lang="en-US" altLang="ko-KR" dirty="0" err="1">
                <a:latin typeface="+mn-ea"/>
                <a:ea typeface="+mn-ea"/>
              </a:rPr>
              <a:t>boxes.cls</a:t>
            </a:r>
            <a:r>
              <a:rPr lang="ko-KR" altLang="en-US" dirty="0">
                <a:latin typeface="+mn-ea"/>
                <a:ea typeface="+mn-ea"/>
              </a:rPr>
              <a:t>에 탐지된 클래스 넘버 리스트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en-US" altLang="ko-KR" dirty="0">
                <a:latin typeface="+mn-ea"/>
                <a:ea typeface="+mn-ea"/>
              </a:rPr>
              <a:t>Model</a:t>
            </a:r>
            <a:r>
              <a:rPr lang="ko-KR" altLang="en-US" dirty="0">
                <a:latin typeface="+mn-ea"/>
                <a:ea typeface="+mn-ea"/>
              </a:rPr>
              <a:t>에서 불량 값의 클래스인 </a:t>
            </a:r>
            <a:r>
              <a:rPr lang="en-US" altLang="ko-KR" sz="2000" b="1" dirty="0">
                <a:latin typeface="+mn-ea"/>
                <a:ea typeface="+mn-ea"/>
              </a:rPr>
              <a:t>‘0’</a:t>
            </a:r>
            <a:r>
              <a:rPr lang="ko-KR" altLang="en-US" dirty="0">
                <a:latin typeface="+mn-ea"/>
                <a:ea typeface="+mn-ea"/>
              </a:rPr>
              <a:t>의 개수에 따라 음성 출력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10390B-47F2-D3D8-CF03-6760CEB37510}"/>
              </a:ext>
            </a:extLst>
          </p:cNvPr>
          <p:cNvCxnSpPr>
            <a:cxnSpLocks/>
          </p:cNvCxnSpPr>
          <p:nvPr/>
        </p:nvCxnSpPr>
        <p:spPr>
          <a:xfrm>
            <a:off x="5334660" y="3200400"/>
            <a:ext cx="0" cy="762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5DA7D4-4511-7EE7-DD0E-6113374414D7}"/>
              </a:ext>
            </a:extLst>
          </p:cNvPr>
          <p:cNvSpPr txBox="1"/>
          <p:nvPr/>
        </p:nvSpPr>
        <p:spPr>
          <a:xfrm>
            <a:off x="4724070" y="3962400"/>
            <a:ext cx="198120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/>
              <a:t>model.predict</a:t>
            </a:r>
            <a:r>
              <a:rPr lang="ko-KR" altLang="en-US" sz="1000" dirty="0"/>
              <a:t>는 </a:t>
            </a:r>
            <a:endParaRPr lang="en-US" altLang="ko-KR" sz="1000" dirty="0"/>
          </a:p>
          <a:p>
            <a:pPr algn="ctr"/>
            <a:r>
              <a:rPr lang="ko-KR" altLang="en-US" sz="1000" dirty="0"/>
              <a:t>한 개의 </a:t>
            </a:r>
            <a:r>
              <a:rPr lang="en-US" altLang="ko-KR" sz="1000" dirty="0"/>
              <a:t>array</a:t>
            </a:r>
            <a:r>
              <a:rPr lang="ko-KR" altLang="en-US" sz="1000" dirty="0"/>
              <a:t>로 구성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 err="1"/>
              <a:t>cls</a:t>
            </a:r>
            <a:r>
              <a:rPr lang="ko-KR" altLang="en-US" sz="1000" dirty="0"/>
              <a:t>에 </a:t>
            </a:r>
            <a:r>
              <a:rPr lang="ko-KR" altLang="en-US" sz="1000" dirty="0" err="1"/>
              <a:t>저장되어있는</a:t>
            </a:r>
            <a:r>
              <a:rPr lang="ko-KR" altLang="en-US" sz="1000" dirty="0"/>
              <a:t> </a:t>
            </a:r>
            <a:r>
              <a:rPr lang="en-US" altLang="ko-KR" sz="1000" dirty="0"/>
              <a:t>0</a:t>
            </a:r>
            <a:r>
              <a:rPr lang="ko-KR" altLang="en-US" sz="1000" dirty="0"/>
              <a:t>의 개수를 </a:t>
            </a:r>
            <a:r>
              <a:rPr lang="en-US" altLang="ko-KR" sz="1000" dirty="0"/>
              <a:t>count</a:t>
            </a:r>
            <a:r>
              <a:rPr lang="ko-KR" altLang="en-US" sz="1000" dirty="0"/>
              <a:t>하기 위해 </a:t>
            </a:r>
            <a:r>
              <a:rPr lang="en-US" altLang="ko-KR" sz="1000" dirty="0"/>
              <a:t>list</a:t>
            </a:r>
            <a:r>
              <a:rPr lang="ko-KR" altLang="en-US" sz="1000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1141967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610" cy="6858000"/>
            <a:chOff x="0" y="0"/>
            <a:chExt cx="119926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20720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245" baseline="-1157" dirty="0">
                <a:solidFill>
                  <a:srgbClr val="252525"/>
                </a:solidFill>
              </a:rPr>
              <a:t>04</a:t>
            </a:r>
            <a:r>
              <a:rPr sz="10800" spc="-727" baseline="-1157" dirty="0">
                <a:solidFill>
                  <a:srgbClr val="252525"/>
                </a:solidFill>
              </a:rPr>
              <a:t> </a:t>
            </a:r>
            <a:r>
              <a:rPr sz="4400" spc="-185" dirty="0">
                <a:solidFill>
                  <a:srgbClr val="252525"/>
                </a:solidFill>
              </a:rPr>
              <a:t>프로젝트</a:t>
            </a:r>
            <a:r>
              <a:rPr sz="4400" spc="-290" dirty="0">
                <a:solidFill>
                  <a:srgbClr val="252525"/>
                </a:solidFill>
              </a:rPr>
              <a:t> </a:t>
            </a:r>
            <a:r>
              <a:rPr sz="4400" spc="-25" dirty="0">
                <a:solidFill>
                  <a:srgbClr val="252525"/>
                </a:solidFill>
              </a:rPr>
              <a:t>결과</a:t>
            </a:r>
            <a:endParaRPr sz="4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622" baseline="-19290" dirty="0">
                <a:solidFill>
                  <a:srgbClr val="404040"/>
                </a:solidFill>
              </a:rPr>
              <a:t>04</a:t>
            </a:r>
            <a:r>
              <a:rPr sz="5400" spc="-982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5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결과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9899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결과</a:t>
            </a:r>
            <a:r>
              <a:rPr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200" spc="-50" dirty="0">
                <a:solidFill>
                  <a:srgbClr val="404040"/>
                </a:solidFill>
                <a:latin typeface="Malgun Gothic"/>
                <a:cs typeface="Malgun Gothic"/>
              </a:rPr>
              <a:t>시연</a:t>
            </a:r>
            <a:r>
              <a:rPr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영</a:t>
            </a:r>
            <a:r>
              <a:rPr lang="ko-KR" alt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상</a:t>
            </a: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4" name="KakaoTalk_20240529_163955594">
            <a:hlinkClick r:id="" action="ppaction://media"/>
            <a:extLst>
              <a:ext uri="{FF2B5EF4-FFF2-40B4-BE49-F238E27FC236}">
                <a16:creationId xmlns:a16="http://schemas.microsoft.com/office/drawing/2014/main" id="{28D67D5A-12A0-2E1C-68AF-F85857FEE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1295400"/>
            <a:ext cx="685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495800" cy="6858000"/>
            </a:xfrm>
            <a:custGeom>
              <a:avLst/>
              <a:gdLst/>
              <a:ahLst/>
              <a:cxnLst/>
              <a:rect l="l" t="t" r="r" b="b"/>
              <a:pathLst>
                <a:path w="4495800" h="6858000">
                  <a:moveTo>
                    <a:pt x="4495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95800" y="68580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5" y="184404"/>
              <a:ext cx="8817864" cy="64891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9742" y="855465"/>
            <a:ext cx="2792730" cy="106235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6000" spc="682" baseline="-15972" dirty="0"/>
              <a:t>04</a:t>
            </a:r>
            <a:r>
              <a:rPr sz="6000" spc="-142" baseline="-15972" dirty="0"/>
              <a:t> </a:t>
            </a:r>
            <a:r>
              <a:rPr sz="2400" spc="-110" dirty="0"/>
              <a:t>프로젝트</a:t>
            </a:r>
            <a:r>
              <a:rPr sz="2400" spc="-135" dirty="0"/>
              <a:t> </a:t>
            </a:r>
            <a:r>
              <a:rPr sz="2400" spc="-25" dirty="0"/>
              <a:t>결과</a:t>
            </a:r>
            <a:endParaRPr sz="2400" dirty="0"/>
          </a:p>
          <a:p>
            <a:pPr marR="25400" algn="ctr">
              <a:lnSpc>
                <a:spcPct val="100000"/>
              </a:lnSpc>
              <a:spcBef>
                <a:spcPts val="375"/>
              </a:spcBef>
            </a:pPr>
            <a:r>
              <a:rPr sz="1800" b="0" spc="-80" dirty="0" err="1">
                <a:latin typeface="Malgun Gothic"/>
                <a:cs typeface="Malgun Gothic"/>
              </a:rPr>
              <a:t>결과</a:t>
            </a:r>
            <a:r>
              <a:rPr sz="1800" b="0" spc="-114" dirty="0">
                <a:latin typeface="Malgun Gothic"/>
                <a:cs typeface="Malgun Gothic"/>
              </a:rPr>
              <a:t> </a:t>
            </a:r>
            <a:r>
              <a:rPr sz="1800" b="0" spc="-35" dirty="0" err="1">
                <a:latin typeface="Malgun Gothic"/>
                <a:cs typeface="Malgun Gothic"/>
              </a:rPr>
              <a:t>리뷰</a:t>
            </a:r>
            <a:r>
              <a:rPr lang="en-US" sz="1800" b="0" spc="-35" dirty="0">
                <a:latin typeface="Malgun Gothic"/>
                <a:cs typeface="Malgun Gothic"/>
              </a:rPr>
              <a:t> - </a:t>
            </a:r>
            <a:r>
              <a:rPr lang="ko-KR" altLang="en-US" sz="1800" b="0" spc="-35" dirty="0" err="1">
                <a:latin typeface="Malgun Gothic"/>
                <a:cs typeface="Malgun Gothic"/>
              </a:rPr>
              <a:t>느낀점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8900" y="246459"/>
            <a:ext cx="7899400" cy="621913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0820" rIns="0" bIns="0" rtlCol="0">
            <a:spAutoFit/>
          </a:bodyPr>
          <a:lstStyle/>
          <a:p>
            <a:pPr marL="330200" lvl="1"/>
            <a:endParaRPr lang="en-US" altLang="ko-KR" spc="-330" dirty="0">
              <a:latin typeface="Malgun Gothic"/>
              <a:cs typeface="Malgun Gothic"/>
            </a:endParaRPr>
          </a:p>
          <a:p>
            <a:pPr marL="330200" lvl="1"/>
            <a:endParaRPr lang="en-US" altLang="ko-KR" sz="1200" spc="-33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r>
              <a:rPr lang="en-US" altLang="ko-KR" sz="1200" spc="-60" dirty="0">
                <a:latin typeface="Malgun Gothic"/>
                <a:cs typeface="Malgun Gothic"/>
              </a:rPr>
              <a:t>	</a:t>
            </a: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lvl="1">
              <a:lnSpc>
                <a:spcPct val="114000"/>
              </a:lnSpc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r>
              <a:rPr lang="en-US" sz="1400" spc="-60" dirty="0">
                <a:latin typeface="Malgun Gothic"/>
                <a:cs typeface="Malgun Gothic"/>
              </a:rPr>
              <a:t> </a:t>
            </a: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7" name="그림 6" descr="원, 블랙, 그래픽, 흑백이(가) 표시된 사진&#10;&#10;자동 생성된 설명">
            <a:extLst>
              <a:ext uri="{FF2B5EF4-FFF2-40B4-BE49-F238E27FC236}">
                <a16:creationId xmlns:a16="http://schemas.microsoft.com/office/drawing/2014/main" id="{949C4E39-BD64-088B-5985-80036C0AF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049" y="720325"/>
            <a:ext cx="1124827" cy="1161737"/>
          </a:xfrm>
          <a:prstGeom prst="rect">
            <a:avLst/>
          </a:prstGeom>
        </p:spPr>
      </p:pic>
      <p:pic>
        <p:nvPicPr>
          <p:cNvPr id="8" name="그림 7" descr="원, 블랙, 그래픽, 흑백이(가) 표시된 사진&#10;&#10;자동 생성된 설명">
            <a:extLst>
              <a:ext uri="{FF2B5EF4-FFF2-40B4-BE49-F238E27FC236}">
                <a16:creationId xmlns:a16="http://schemas.microsoft.com/office/drawing/2014/main" id="{DEBF0D31-F142-FBFA-CB8C-37613251E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048" y="2514600"/>
            <a:ext cx="1124827" cy="1161737"/>
          </a:xfrm>
          <a:prstGeom prst="rect">
            <a:avLst/>
          </a:prstGeom>
        </p:spPr>
      </p:pic>
      <p:pic>
        <p:nvPicPr>
          <p:cNvPr id="9" name="그림 8" descr="원, 블랙, 그래픽, 흑백이(가) 표시된 사진&#10;&#10;자동 생성된 설명">
            <a:extLst>
              <a:ext uri="{FF2B5EF4-FFF2-40B4-BE49-F238E27FC236}">
                <a16:creationId xmlns:a16="http://schemas.microsoft.com/office/drawing/2014/main" id="{4EB75F33-3508-828C-8CDF-2922ED44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348" y="4267200"/>
            <a:ext cx="1124827" cy="1161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E4E8FC-1C0F-0EC4-58BF-08334CE84862}"/>
              </a:ext>
            </a:extLst>
          </p:cNvPr>
          <p:cNvSpPr txBox="1"/>
          <p:nvPr/>
        </p:nvSpPr>
        <p:spPr>
          <a:xfrm>
            <a:off x="41148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도규림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87141-B762-9587-1666-3E4632FEF9A8}"/>
              </a:ext>
            </a:extLst>
          </p:cNvPr>
          <p:cNvSpPr txBox="1"/>
          <p:nvPr/>
        </p:nvSpPr>
        <p:spPr>
          <a:xfrm>
            <a:off x="4114800" y="3657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배은영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F0829-D556-1B6C-C65B-AB03F2E13BD3}"/>
              </a:ext>
            </a:extLst>
          </p:cNvPr>
          <p:cNvSpPr txBox="1"/>
          <p:nvPr/>
        </p:nvSpPr>
        <p:spPr>
          <a:xfrm>
            <a:off x="4114800" y="5410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변우성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85AC3-5264-0DAA-E494-1F803095503B}"/>
              </a:ext>
            </a:extLst>
          </p:cNvPr>
          <p:cNvSpPr txBox="1"/>
          <p:nvPr/>
        </p:nvSpPr>
        <p:spPr>
          <a:xfrm>
            <a:off x="5463652" y="2851022"/>
            <a:ext cx="624840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0200" marR="525780" algn="l">
              <a:lnSpc>
                <a:spcPct val="110000"/>
              </a:lnSpc>
              <a:spcBef>
                <a:spcPts val="185"/>
              </a:spcBef>
            </a:pPr>
            <a:r>
              <a:rPr lang="ko-KR" altLang="en-US" sz="1800" spc="-60" dirty="0">
                <a:latin typeface="Malgun Gothic"/>
                <a:cs typeface="Malgun Gothic"/>
              </a:rPr>
              <a:t>팀 프로젝트였지만 한 사람 한 사람이 데이터 셋을 모으는 것에서부터  레이블링 작업을 하고 스스로</a:t>
            </a:r>
            <a:r>
              <a:rPr lang="en-US" altLang="ko-KR" spc="-60" dirty="0">
                <a:latin typeface="Malgun Gothic"/>
                <a:cs typeface="Malgun Gothic"/>
              </a:rPr>
              <a:t> </a:t>
            </a:r>
            <a:r>
              <a:rPr lang="ko-KR" altLang="en-US" sz="1800" spc="-60" dirty="0">
                <a:latin typeface="Malgun Gothic"/>
                <a:cs typeface="Malgun Gothic"/>
              </a:rPr>
              <a:t>코드를 구현해내서 실행시키는 모든 과정을 주도적으로 한 것이 특히나 의미가 깊었던 것 같다</a:t>
            </a:r>
            <a:r>
              <a:rPr lang="en-US" altLang="ko-KR" sz="1800" spc="-60" dirty="0">
                <a:latin typeface="Malgun Gothic"/>
                <a:cs typeface="Malgun Gothic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1B742-6ECB-7FCD-8DB6-EC3613484341}"/>
              </a:ext>
            </a:extLst>
          </p:cNvPr>
          <p:cNvSpPr txBox="1"/>
          <p:nvPr/>
        </p:nvSpPr>
        <p:spPr>
          <a:xfrm>
            <a:off x="5463652" y="4449776"/>
            <a:ext cx="6248400" cy="158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0200" marR="525780" algn="l">
              <a:lnSpc>
                <a:spcPct val="110000"/>
              </a:lnSpc>
              <a:spcBef>
                <a:spcPts val="185"/>
              </a:spcBef>
            </a:pPr>
            <a:r>
              <a:rPr lang="ko-KR" altLang="en-US" sz="1800" spc="-60" dirty="0">
                <a:latin typeface="Malgun Gothic"/>
                <a:cs typeface="Malgun Gothic"/>
              </a:rPr>
              <a:t>팀원들과 함께</a:t>
            </a:r>
            <a:r>
              <a:rPr lang="en-US" altLang="ko-KR" spc="-60" dirty="0">
                <a:latin typeface="Malgun Gothic"/>
                <a:cs typeface="Malgun Gothic"/>
              </a:rPr>
              <a:t> </a:t>
            </a:r>
            <a:r>
              <a:rPr lang="ko-KR" altLang="en-US" spc="-60" dirty="0">
                <a:latin typeface="Malgun Gothic"/>
                <a:cs typeface="Malgun Gothic"/>
              </a:rPr>
              <a:t>밀어주고 당겨주며 프로젝트 하나를 완성하는 일에 보람을 느꼈다</a:t>
            </a:r>
            <a:r>
              <a:rPr lang="en-US" altLang="ko-KR" spc="-60" dirty="0">
                <a:latin typeface="Malgun Gothic"/>
                <a:cs typeface="Malgun Gothic"/>
              </a:rPr>
              <a:t>. </a:t>
            </a:r>
            <a:r>
              <a:rPr lang="ko-KR" altLang="en-US" spc="-60" dirty="0">
                <a:latin typeface="Malgun Gothic"/>
                <a:cs typeface="Malgun Gothic"/>
              </a:rPr>
              <a:t>특히나 이번 프로젝트는 스스로 구현해 내는 것이 많았었는데 어려움이 있을 때 마다 팀원들의 조언을 많이 받아서 팀워크의 힘을 실감할 수 있었다</a:t>
            </a:r>
            <a:endParaRPr lang="en-US" altLang="ko-KR" sz="1800" spc="-60" dirty="0">
              <a:latin typeface="Malgun Gothic"/>
              <a:cs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C0A046-434D-7D81-831E-5278A7A989A1}"/>
              </a:ext>
            </a:extLst>
          </p:cNvPr>
          <p:cNvSpPr txBox="1"/>
          <p:nvPr/>
        </p:nvSpPr>
        <p:spPr>
          <a:xfrm>
            <a:off x="5463652" y="947568"/>
            <a:ext cx="6248400" cy="158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0200" marR="525780" algn="l">
              <a:lnSpc>
                <a:spcPct val="110000"/>
              </a:lnSpc>
              <a:spcBef>
                <a:spcPts val="185"/>
              </a:spcBef>
            </a:pPr>
            <a:r>
              <a:rPr lang="ko-KR" altLang="en-US" sz="1800" spc="-60" dirty="0">
                <a:latin typeface="Malgun Gothic"/>
                <a:cs typeface="Malgun Gothic"/>
              </a:rPr>
              <a:t>프로젝트 진행하며 주제를 선정하고</a:t>
            </a:r>
            <a:r>
              <a:rPr lang="en-US" altLang="ko-KR" sz="1800" spc="-60" dirty="0">
                <a:latin typeface="Malgun Gothic"/>
                <a:cs typeface="Malgun Gothic"/>
              </a:rPr>
              <a:t>, </a:t>
            </a:r>
            <a:r>
              <a:rPr lang="ko-KR" altLang="en-US" sz="1800" spc="-60" dirty="0">
                <a:latin typeface="Malgun Gothic"/>
                <a:cs typeface="Malgun Gothic"/>
              </a:rPr>
              <a:t>팀원들과 일정을 맞추며 팀으로서 소통하는 법을 확실히 배웠고 맞춰낼 수 있었다</a:t>
            </a:r>
            <a:r>
              <a:rPr lang="en-US" altLang="ko-KR" sz="1800" spc="-60" dirty="0">
                <a:latin typeface="Malgun Gothic"/>
                <a:cs typeface="Malgun Gothic"/>
              </a:rPr>
              <a:t>. </a:t>
            </a:r>
            <a:r>
              <a:rPr lang="ko-KR" altLang="en-US" sz="1800" spc="-60" dirty="0">
                <a:latin typeface="Malgun Gothic"/>
                <a:cs typeface="Malgun Gothic"/>
              </a:rPr>
              <a:t>모델링을 하며 스스로 문제점을 찾아 개선하고 새로운 것들을 배울 수 있어 유익한 시간이었다</a:t>
            </a:r>
            <a:r>
              <a:rPr lang="en-US" altLang="ko-KR" sz="1800" spc="-60" dirty="0">
                <a:latin typeface="Malgun Gothic"/>
                <a:cs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198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495800" cy="6858000"/>
            </a:xfrm>
            <a:custGeom>
              <a:avLst/>
              <a:gdLst/>
              <a:ahLst/>
              <a:cxnLst/>
              <a:rect l="l" t="t" r="r" b="b"/>
              <a:pathLst>
                <a:path w="4495800" h="6858000">
                  <a:moveTo>
                    <a:pt x="4495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95800" y="68580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5" y="184404"/>
              <a:ext cx="8817864" cy="64891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9742" y="855465"/>
            <a:ext cx="2792730" cy="106235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6000" spc="682" baseline="-15972" dirty="0"/>
              <a:t>04</a:t>
            </a:r>
            <a:r>
              <a:rPr sz="6000" spc="-142" baseline="-15972" dirty="0"/>
              <a:t> </a:t>
            </a:r>
            <a:r>
              <a:rPr sz="2400" spc="-110" dirty="0"/>
              <a:t>프로젝트</a:t>
            </a:r>
            <a:r>
              <a:rPr sz="2400" spc="-135" dirty="0"/>
              <a:t> </a:t>
            </a:r>
            <a:r>
              <a:rPr sz="2400" spc="-25" dirty="0"/>
              <a:t>결과</a:t>
            </a:r>
            <a:endParaRPr sz="2400" dirty="0"/>
          </a:p>
          <a:p>
            <a:pPr marR="25400" algn="ctr">
              <a:lnSpc>
                <a:spcPct val="100000"/>
              </a:lnSpc>
              <a:spcBef>
                <a:spcPts val="375"/>
              </a:spcBef>
            </a:pPr>
            <a:r>
              <a:rPr sz="1800" b="0" spc="-80" dirty="0" err="1">
                <a:latin typeface="Malgun Gothic"/>
                <a:cs typeface="Malgun Gothic"/>
              </a:rPr>
              <a:t>결과</a:t>
            </a:r>
            <a:r>
              <a:rPr sz="1800" b="0" spc="-114" dirty="0">
                <a:latin typeface="Malgun Gothic"/>
                <a:cs typeface="Malgun Gothic"/>
              </a:rPr>
              <a:t> </a:t>
            </a:r>
            <a:r>
              <a:rPr sz="1800" b="0" spc="-35" dirty="0" err="1">
                <a:latin typeface="Malgun Gothic"/>
                <a:cs typeface="Malgun Gothic"/>
              </a:rPr>
              <a:t>리뷰</a:t>
            </a:r>
            <a:r>
              <a:rPr lang="en-US" sz="1800" b="0" spc="-35" dirty="0">
                <a:latin typeface="Malgun Gothic"/>
                <a:cs typeface="Malgun Gothic"/>
              </a:rPr>
              <a:t> - </a:t>
            </a:r>
            <a:r>
              <a:rPr lang="ko-KR" altLang="en-US" sz="1800" b="0" spc="-35" dirty="0" err="1">
                <a:latin typeface="Malgun Gothic"/>
                <a:cs typeface="Malgun Gothic"/>
              </a:rPr>
              <a:t>느낀점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8900" y="246459"/>
            <a:ext cx="7899400" cy="62434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0820" rIns="0" bIns="0" rtlCol="0">
            <a:spAutoFit/>
          </a:bodyPr>
          <a:lstStyle/>
          <a:p>
            <a:pPr marL="330200" lvl="1"/>
            <a:r>
              <a:rPr lang="en-US" altLang="ko-KR" spc="-330" dirty="0">
                <a:latin typeface="Malgun Gothic"/>
                <a:cs typeface="Malgun Gothic"/>
              </a:rPr>
              <a:t>	</a:t>
            </a:r>
          </a:p>
          <a:p>
            <a:pPr marL="330200" lvl="1"/>
            <a:endParaRPr lang="en-US" altLang="ko-KR" sz="1200" spc="-330" dirty="0">
              <a:latin typeface="Malgun Gothic"/>
              <a:cs typeface="Malgun Gothic"/>
            </a:endParaRPr>
          </a:p>
          <a:p>
            <a:pPr marL="330200">
              <a:lnSpc>
                <a:spcPct val="100000"/>
              </a:lnSpc>
              <a:spcBef>
                <a:spcPts val="355"/>
              </a:spcBef>
            </a:pPr>
            <a:endParaRPr sz="1400" spc="-60" dirty="0">
              <a:latin typeface="Malgun Gothic"/>
            </a:endParaRPr>
          </a:p>
          <a:p>
            <a:pPr marL="330200">
              <a:lnSpc>
                <a:spcPct val="100000"/>
              </a:lnSpc>
              <a:spcBef>
                <a:spcPts val="5"/>
              </a:spcBef>
            </a:pPr>
            <a:endParaRPr sz="1400" spc="-60" dirty="0">
              <a:latin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altLang="ko-KR" sz="1400" spc="-60" dirty="0">
              <a:latin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altLang="ko-KR" sz="1400" spc="-60" dirty="0">
              <a:latin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r>
              <a:rPr lang="en-US" altLang="ko-KR" sz="1400" spc="-60" dirty="0">
                <a:latin typeface="Malgun Gothic"/>
              </a:rPr>
              <a:t>                  </a:t>
            </a:r>
            <a:endParaRPr lang="en-US" sz="1400" spc="-60" dirty="0">
              <a:latin typeface="Malgun Gothic"/>
            </a:endParaRPr>
          </a:p>
          <a:p>
            <a:pPr marL="330200">
              <a:lnSpc>
                <a:spcPct val="100000"/>
              </a:lnSpc>
            </a:pPr>
            <a:endParaRPr lang="ko-KR" altLang="en-US" sz="1400" spc="-60" dirty="0">
              <a:latin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r>
              <a:rPr lang="en-US" altLang="ko-KR" sz="1400" spc="-60" dirty="0">
                <a:latin typeface="Malgun Gothic"/>
              </a:rPr>
              <a:t>	</a:t>
            </a: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4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lang="en-US" sz="1200" spc="-60" dirty="0">
              <a:latin typeface="Malgun Gothic"/>
              <a:cs typeface="Malgun Gothic"/>
            </a:endParaRPr>
          </a:p>
          <a:p>
            <a:pPr marL="330200" marR="353695">
              <a:lnSpc>
                <a:spcPct val="110000"/>
              </a:lnSpc>
              <a:spcBef>
                <a:spcPts val="190"/>
              </a:spcBef>
            </a:pP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13" name="그림 12" descr="원, 블랙, 그래픽, 흑백이(가) 표시된 사진&#10;&#10;자동 생성된 설명">
            <a:extLst>
              <a:ext uri="{FF2B5EF4-FFF2-40B4-BE49-F238E27FC236}">
                <a16:creationId xmlns:a16="http://schemas.microsoft.com/office/drawing/2014/main" id="{F3115A96-D660-C1CF-4BB5-A780AAD96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049" y="720325"/>
            <a:ext cx="1124827" cy="1161737"/>
          </a:xfrm>
          <a:prstGeom prst="rect">
            <a:avLst/>
          </a:prstGeom>
        </p:spPr>
      </p:pic>
      <p:pic>
        <p:nvPicPr>
          <p:cNvPr id="14" name="그림 13" descr="원, 블랙, 그래픽, 흑백이(가) 표시된 사진&#10;&#10;자동 생성된 설명">
            <a:extLst>
              <a:ext uri="{FF2B5EF4-FFF2-40B4-BE49-F238E27FC236}">
                <a16:creationId xmlns:a16="http://schemas.microsoft.com/office/drawing/2014/main" id="{DF945E2A-A7FB-DE2C-4976-5082BCEF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048" y="2514600"/>
            <a:ext cx="1124827" cy="1161737"/>
          </a:xfrm>
          <a:prstGeom prst="rect">
            <a:avLst/>
          </a:prstGeom>
        </p:spPr>
      </p:pic>
      <p:pic>
        <p:nvPicPr>
          <p:cNvPr id="15" name="그림 14" descr="원, 블랙, 그래픽, 흑백이(가) 표시된 사진&#10;&#10;자동 생성된 설명">
            <a:extLst>
              <a:ext uri="{FF2B5EF4-FFF2-40B4-BE49-F238E27FC236}">
                <a16:creationId xmlns:a16="http://schemas.microsoft.com/office/drawing/2014/main" id="{2DCEE1B9-8EC9-1312-46D0-A1E4F5FC9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348" y="4267200"/>
            <a:ext cx="1124827" cy="1161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E1897A-D99A-FD4B-B1A0-6F24B94D1206}"/>
              </a:ext>
            </a:extLst>
          </p:cNvPr>
          <p:cNvSpPr txBox="1"/>
          <p:nvPr/>
        </p:nvSpPr>
        <p:spPr>
          <a:xfrm>
            <a:off x="41148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임유나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5EE34-5FBA-42E3-56D1-9C12708737FA}"/>
              </a:ext>
            </a:extLst>
          </p:cNvPr>
          <p:cNvSpPr txBox="1"/>
          <p:nvPr/>
        </p:nvSpPr>
        <p:spPr>
          <a:xfrm>
            <a:off x="4114800" y="3657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장우진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BDAF8-14B3-C3F2-680E-0D1FF8533E25}"/>
              </a:ext>
            </a:extLst>
          </p:cNvPr>
          <p:cNvSpPr txBox="1"/>
          <p:nvPr/>
        </p:nvSpPr>
        <p:spPr>
          <a:xfrm>
            <a:off x="4114800" y="5410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임태창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C9634-29CE-C698-0360-399D63A64F85}"/>
              </a:ext>
            </a:extLst>
          </p:cNvPr>
          <p:cNvSpPr txBox="1"/>
          <p:nvPr/>
        </p:nvSpPr>
        <p:spPr>
          <a:xfrm>
            <a:off x="5410200" y="2850795"/>
            <a:ext cx="6248400" cy="1310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0200" marR="525780" algn="l">
              <a:lnSpc>
                <a:spcPct val="110000"/>
              </a:lnSpc>
              <a:spcBef>
                <a:spcPts val="185"/>
              </a:spcBef>
            </a:pPr>
            <a:r>
              <a:rPr lang="en-US" altLang="ko-KR" sz="1800" spc="-60" dirty="0">
                <a:latin typeface="Malgun Gothic"/>
                <a:cs typeface="Malgun Gothic"/>
              </a:rPr>
              <a:t>yolo v8 object detection</a:t>
            </a:r>
            <a:r>
              <a:rPr lang="ko-KR" altLang="en-US" sz="1800" spc="-60" dirty="0">
                <a:latin typeface="Malgun Gothic"/>
                <a:cs typeface="Malgun Gothic"/>
              </a:rPr>
              <a:t>과 </a:t>
            </a:r>
            <a:r>
              <a:rPr lang="en-US" altLang="ko-KR" sz="1800" spc="-60" dirty="0">
                <a:latin typeface="Malgun Gothic"/>
                <a:cs typeface="Malgun Gothic"/>
              </a:rPr>
              <a:t>instance segmentation </a:t>
            </a:r>
            <a:r>
              <a:rPr lang="ko-KR" altLang="en-US" sz="1800" spc="-60" dirty="0">
                <a:latin typeface="Malgun Gothic"/>
                <a:cs typeface="Malgun Gothic"/>
              </a:rPr>
              <a:t>모델 등을 활용해 </a:t>
            </a:r>
            <a:r>
              <a:rPr lang="ko-KR" altLang="en-US" sz="1800" spc="-60" dirty="0" err="1">
                <a:latin typeface="Malgun Gothic"/>
                <a:cs typeface="Malgun Gothic"/>
              </a:rPr>
              <a:t>불량검출을</a:t>
            </a:r>
            <a:r>
              <a:rPr lang="ko-KR" altLang="en-US" sz="1800" spc="-60" dirty="0">
                <a:latin typeface="Malgun Gothic"/>
                <a:cs typeface="Malgun Gothic"/>
              </a:rPr>
              <a:t> 했다</a:t>
            </a:r>
            <a:r>
              <a:rPr lang="en-US" altLang="ko-KR" spc="-60" dirty="0">
                <a:latin typeface="Malgun Gothic"/>
                <a:cs typeface="Malgun Gothic"/>
              </a:rPr>
              <a:t>.</a:t>
            </a:r>
            <a:r>
              <a:rPr lang="ko-KR" altLang="en-US" sz="1800" spc="-60" dirty="0">
                <a:latin typeface="Malgun Gothic"/>
                <a:cs typeface="Malgun Gothic"/>
              </a:rPr>
              <a:t> 더 나아가 </a:t>
            </a:r>
            <a:r>
              <a:rPr lang="en-US" altLang="ko-KR" sz="1800" spc="-60" dirty="0">
                <a:latin typeface="Malgun Gothic"/>
                <a:cs typeface="Malgun Gothic"/>
              </a:rPr>
              <a:t>u-net, mask r </a:t>
            </a:r>
            <a:r>
              <a:rPr lang="en-US" altLang="ko-KR" sz="1800" spc="-60" dirty="0" err="1">
                <a:latin typeface="Malgun Gothic"/>
                <a:cs typeface="Malgun Gothic"/>
              </a:rPr>
              <a:t>cnn</a:t>
            </a:r>
            <a:r>
              <a:rPr lang="ko-KR" altLang="en-US" sz="1800" spc="-60" dirty="0">
                <a:latin typeface="Malgun Gothic"/>
                <a:cs typeface="Malgun Gothic"/>
              </a:rPr>
              <a:t>등의 모델 등을 사용해보고 비교해보고 싶다</a:t>
            </a:r>
            <a:r>
              <a:rPr lang="en-US" altLang="ko-KR" sz="1800" spc="-60" dirty="0">
                <a:latin typeface="Malgun Gothic"/>
                <a:cs typeface="Malgun Gothic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BAE85-C3D2-DF3D-5120-60E3BF05179B}"/>
              </a:ext>
            </a:extLst>
          </p:cNvPr>
          <p:cNvSpPr txBox="1"/>
          <p:nvPr/>
        </p:nvSpPr>
        <p:spPr>
          <a:xfrm>
            <a:off x="5410200" y="866075"/>
            <a:ext cx="6248400" cy="158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0200" marR="525780" algn="l">
              <a:lnSpc>
                <a:spcPct val="110000"/>
              </a:lnSpc>
              <a:spcBef>
                <a:spcPts val="185"/>
              </a:spcBef>
            </a:pPr>
            <a:r>
              <a:rPr lang="ko-KR" altLang="en-US" sz="1800" spc="-60" dirty="0">
                <a:latin typeface="Malgun Gothic"/>
                <a:cs typeface="Malgun Gothic"/>
              </a:rPr>
              <a:t>처음에 불량 검출 시도했을 때 제대로 되지 않았고</a:t>
            </a:r>
            <a:r>
              <a:rPr lang="en-US" altLang="ko-KR" sz="1800" spc="-60" dirty="0">
                <a:latin typeface="Malgun Gothic"/>
                <a:cs typeface="Malgun Gothic"/>
              </a:rPr>
              <a:t>, </a:t>
            </a:r>
            <a:r>
              <a:rPr lang="ko-KR" altLang="en-US" sz="1800" spc="-60" dirty="0">
                <a:latin typeface="Malgun Gothic"/>
                <a:cs typeface="Malgun Gothic"/>
              </a:rPr>
              <a:t>데이터 셋 추가하고 하는 게 힘들었지만 막상 개선되어지는 모습을 보니 뿌듯했다</a:t>
            </a:r>
            <a:r>
              <a:rPr lang="en-US" altLang="ko-KR" sz="1800" spc="-60" dirty="0">
                <a:latin typeface="Malgun Gothic"/>
                <a:cs typeface="Malgun Gothic"/>
              </a:rPr>
              <a:t>. </a:t>
            </a:r>
            <a:r>
              <a:rPr lang="ko-KR" altLang="en-US" sz="1800" spc="-60" dirty="0">
                <a:latin typeface="Malgun Gothic"/>
                <a:cs typeface="Malgun Gothic"/>
              </a:rPr>
              <a:t>아직도 완벽히 잡히지 않는 부분들이 있어서 이 부분도 개선시키고 싶다</a:t>
            </a:r>
            <a:r>
              <a:rPr lang="en-US" altLang="ko-KR" sz="1800" spc="-60" dirty="0">
                <a:latin typeface="Malgun Gothic"/>
                <a:cs typeface="Malgun Gothic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B3EC1-D306-5F16-416F-31C36FB922A0}"/>
              </a:ext>
            </a:extLst>
          </p:cNvPr>
          <p:cNvSpPr txBox="1"/>
          <p:nvPr/>
        </p:nvSpPr>
        <p:spPr>
          <a:xfrm>
            <a:off x="5410200" y="4556464"/>
            <a:ext cx="6248400" cy="158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0200" marR="525780" algn="l">
              <a:lnSpc>
                <a:spcPct val="110000"/>
              </a:lnSpc>
              <a:spcBef>
                <a:spcPts val="185"/>
              </a:spcBef>
            </a:pPr>
            <a:r>
              <a:rPr lang="ko-KR" altLang="en-US" sz="1800" spc="-60" dirty="0">
                <a:latin typeface="Malgun Gothic"/>
                <a:cs typeface="Malgun Gothic"/>
              </a:rPr>
              <a:t>처음 </a:t>
            </a:r>
            <a:r>
              <a:rPr lang="ko-KR" altLang="en-US" sz="1800" spc="-60" dirty="0" err="1">
                <a:latin typeface="Malgun Gothic"/>
                <a:cs typeface="Malgun Gothic"/>
              </a:rPr>
              <a:t>불량검출을</a:t>
            </a:r>
            <a:r>
              <a:rPr lang="ko-KR" altLang="en-US" sz="1800" spc="-60" dirty="0">
                <a:latin typeface="Malgun Gothic"/>
                <a:cs typeface="Malgun Gothic"/>
              </a:rPr>
              <a:t> 시도했을 때 데이터가 부족해서 </a:t>
            </a:r>
            <a:r>
              <a:rPr lang="ko-KR" altLang="en-US" sz="1800" spc="-60" dirty="0" err="1">
                <a:latin typeface="Malgun Gothic"/>
                <a:cs typeface="Malgun Gothic"/>
              </a:rPr>
              <a:t>불량검출이</a:t>
            </a:r>
            <a:r>
              <a:rPr lang="ko-KR" altLang="en-US" sz="1800" spc="-60" dirty="0">
                <a:latin typeface="Malgun Gothic"/>
                <a:cs typeface="Malgun Gothic"/>
              </a:rPr>
              <a:t> 되지 않아서 걱정했는데 데이터셋을 추가하고 잡히는 것을 보고 신기했다</a:t>
            </a:r>
            <a:r>
              <a:rPr lang="en-US" altLang="ko-KR" sz="1800" spc="-60" dirty="0">
                <a:latin typeface="Malgun Gothic"/>
                <a:cs typeface="Malgun Gothic"/>
              </a:rPr>
              <a:t>. </a:t>
            </a:r>
            <a:r>
              <a:rPr lang="ko-KR" altLang="en-US" sz="1800" spc="-60" dirty="0">
                <a:latin typeface="Malgun Gothic"/>
                <a:cs typeface="Malgun Gothic"/>
              </a:rPr>
              <a:t>생각한 것 이상으로 데이터셋이 많이 필요하다는 것을 알게 되었다</a:t>
            </a:r>
            <a:r>
              <a:rPr lang="en-US" altLang="ko-KR" sz="1800" spc="-60" dirty="0">
                <a:latin typeface="Malgun Gothic"/>
                <a:cs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429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495800" cy="6858000"/>
            </a:xfrm>
            <a:custGeom>
              <a:avLst/>
              <a:gdLst/>
              <a:ahLst/>
              <a:cxnLst/>
              <a:rect l="l" t="t" r="r" b="b"/>
              <a:pathLst>
                <a:path w="4495800" h="6858000">
                  <a:moveTo>
                    <a:pt x="4495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95800" y="68580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5" y="184404"/>
              <a:ext cx="8817864" cy="64891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700" y="457200"/>
            <a:ext cx="3962400" cy="1359988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8000" spc="682" baseline="-15972" dirty="0"/>
              <a:t>04</a:t>
            </a:r>
            <a:r>
              <a:rPr sz="8000" spc="-142" baseline="-15972" dirty="0"/>
              <a:t> </a:t>
            </a:r>
            <a:r>
              <a:rPr sz="3600" spc="-110" dirty="0"/>
              <a:t>프로젝트</a:t>
            </a:r>
            <a:r>
              <a:rPr sz="3600" spc="-135" dirty="0"/>
              <a:t> </a:t>
            </a:r>
            <a:r>
              <a:rPr sz="3600" spc="-25" dirty="0"/>
              <a:t>결과</a:t>
            </a:r>
            <a:endParaRPr sz="3600" dirty="0"/>
          </a:p>
          <a:p>
            <a:pPr marR="25400" algn="ctr">
              <a:lnSpc>
                <a:spcPct val="100000"/>
              </a:lnSpc>
              <a:spcBef>
                <a:spcPts val="375"/>
              </a:spcBef>
            </a:pPr>
            <a:r>
              <a:rPr b="0" spc="-80" dirty="0" err="1">
                <a:latin typeface="Malgun Gothic"/>
                <a:cs typeface="Malgun Gothic"/>
              </a:rPr>
              <a:t>결과</a:t>
            </a:r>
            <a:r>
              <a:rPr b="0" spc="-114" dirty="0">
                <a:latin typeface="Malgun Gothic"/>
                <a:cs typeface="Malgun Gothic"/>
              </a:rPr>
              <a:t> </a:t>
            </a:r>
            <a:r>
              <a:rPr b="0" spc="-35" dirty="0" err="1">
                <a:latin typeface="Malgun Gothic"/>
                <a:cs typeface="Malgun Gothic"/>
              </a:rPr>
              <a:t>리뷰</a:t>
            </a:r>
            <a:r>
              <a:rPr lang="en-US" b="0" spc="-35" dirty="0">
                <a:latin typeface="Malgun Gothic"/>
                <a:cs typeface="Malgun Gothic"/>
              </a:rPr>
              <a:t> – </a:t>
            </a:r>
            <a:r>
              <a:rPr lang="ko-KR" altLang="en-US" b="0" spc="-35" dirty="0">
                <a:latin typeface="Malgun Gothic"/>
                <a:cs typeface="Malgun Gothic"/>
              </a:rPr>
              <a:t>향후 발전 방향</a:t>
            </a:r>
            <a:endParaRPr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8200" y="1137194"/>
            <a:ext cx="6781800" cy="397230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0820" rIns="0" bIns="0" rtlCol="0">
            <a:spAutoFit/>
          </a:bodyPr>
          <a:lstStyle/>
          <a:p>
            <a:pPr marL="182880" marR="0" lvl="0" indent="-182880" algn="l" defTabSz="914400" rtl="0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지금은 완전히 </a:t>
            </a:r>
            <a:r>
              <a:rPr lang="ko-KR" altLang="en-US" sz="2400" kern="12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탈각 되지 않은 땅콩만을 검출해내는 상황이다</a:t>
            </a:r>
            <a:r>
              <a:rPr lang="en-US" altLang="ko-KR" sz="2400" kern="12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 </a:t>
            </a:r>
            <a:r>
              <a:rPr lang="ko-KR" altLang="en-US" sz="2400" kern="12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그러나 향후에는 데이터 셋을 조금 더 확보하고 기술을 보완해서 땅콩표면의 일부에 한 하여서만 </a:t>
            </a:r>
            <a:r>
              <a:rPr lang="ko-KR" altLang="en-US" sz="2400" kern="1200" dirty="0">
                <a:solidFill>
                  <a:prstClr val="black"/>
                </a:solidFill>
                <a:highlight>
                  <a:srgbClr val="FFFF00"/>
                </a:highlight>
                <a:latin typeface="+mn-ea"/>
                <a:ea typeface="+mn-ea"/>
                <a:cs typeface="+mn-cs"/>
              </a:rPr>
              <a:t>껍질이 남아있는 경우</a:t>
            </a:r>
            <a:r>
              <a:rPr lang="ko-KR" altLang="en-US" sz="2400" kern="12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에도 </a:t>
            </a:r>
            <a:r>
              <a:rPr lang="ko-KR" altLang="en-US" sz="2400" kern="1200" dirty="0">
                <a:solidFill>
                  <a:prstClr val="black"/>
                </a:solidFill>
                <a:highlight>
                  <a:srgbClr val="FFFF00"/>
                </a:highlight>
                <a:latin typeface="+mn-ea"/>
                <a:ea typeface="+mn-ea"/>
                <a:cs typeface="+mn-cs"/>
              </a:rPr>
              <a:t>미세하게 불량 땅콩을 검출해낼 수 있도록 정교함</a:t>
            </a:r>
            <a:r>
              <a:rPr lang="ko-KR" altLang="en-US" sz="2400" kern="12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을 더하고자 한다</a:t>
            </a:r>
            <a:r>
              <a:rPr lang="en-US" altLang="ko-KR" sz="2400" kern="12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481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495800" cy="6858000"/>
            </a:xfrm>
            <a:custGeom>
              <a:avLst/>
              <a:gdLst/>
              <a:ahLst/>
              <a:cxnLst/>
              <a:rect l="l" t="t" r="r" b="b"/>
              <a:pathLst>
                <a:path w="4495800" h="6858000">
                  <a:moveTo>
                    <a:pt x="4495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95800" y="68580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5" y="184404"/>
              <a:ext cx="8817864" cy="64891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700" y="457200"/>
            <a:ext cx="3962400" cy="1359988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8000" spc="682" baseline="-15972" dirty="0"/>
              <a:t>04</a:t>
            </a:r>
            <a:r>
              <a:rPr sz="8000" spc="-142" baseline="-15972" dirty="0"/>
              <a:t> </a:t>
            </a:r>
            <a:r>
              <a:rPr sz="3600" spc="-110" dirty="0"/>
              <a:t>프로젝트</a:t>
            </a:r>
            <a:r>
              <a:rPr sz="3600" spc="-135" dirty="0"/>
              <a:t> </a:t>
            </a:r>
            <a:r>
              <a:rPr sz="3600" spc="-25" dirty="0"/>
              <a:t>결과</a:t>
            </a:r>
            <a:endParaRPr sz="3600" dirty="0"/>
          </a:p>
          <a:p>
            <a:pPr marR="25400" algn="ctr">
              <a:lnSpc>
                <a:spcPct val="100000"/>
              </a:lnSpc>
              <a:spcBef>
                <a:spcPts val="375"/>
              </a:spcBef>
            </a:pPr>
            <a:r>
              <a:rPr b="0" spc="-80" dirty="0" err="1">
                <a:latin typeface="Malgun Gothic"/>
                <a:cs typeface="Malgun Gothic"/>
              </a:rPr>
              <a:t>결과</a:t>
            </a:r>
            <a:r>
              <a:rPr b="0" spc="-114" dirty="0">
                <a:latin typeface="Malgun Gothic"/>
                <a:cs typeface="Malgun Gothic"/>
              </a:rPr>
              <a:t> </a:t>
            </a:r>
            <a:r>
              <a:rPr b="0" spc="-35" dirty="0" err="1">
                <a:latin typeface="Malgun Gothic"/>
                <a:cs typeface="Malgun Gothic"/>
              </a:rPr>
              <a:t>리뷰</a:t>
            </a:r>
            <a:r>
              <a:rPr lang="en-US" b="0" spc="-35" dirty="0">
                <a:latin typeface="Malgun Gothic"/>
                <a:cs typeface="Malgun Gothic"/>
              </a:rPr>
              <a:t> – </a:t>
            </a:r>
            <a:r>
              <a:rPr lang="ko-KR" altLang="en-US" b="0" spc="-35" dirty="0">
                <a:latin typeface="Malgun Gothic"/>
                <a:cs typeface="Malgun Gothic"/>
              </a:rPr>
              <a:t>향후 발전 방향</a:t>
            </a:r>
            <a:endParaRPr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8200" y="1137194"/>
            <a:ext cx="6781800" cy="23575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0820" rIns="0" bIns="0" rtlCol="0">
            <a:spAutoFit/>
          </a:bodyPr>
          <a:lstStyle/>
          <a:p>
            <a:pPr marL="182880" marR="0" lvl="0" indent="-182880" algn="l" defTabSz="914400" rtl="0" eaLnBrk="1" fontAlgn="auto" latinLnBrk="1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lang="ko-KR" altLang="en-US" sz="2400" kern="12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불량 검출 프로젝트를 단순히 프로젝트로 그치는 것이 아니라 기술의 정교함과 섬세함을 향상시켜서 실제 </a:t>
            </a:r>
            <a:r>
              <a:rPr lang="ko-KR" altLang="en-US" sz="2400" kern="1200" dirty="0">
                <a:solidFill>
                  <a:prstClr val="black"/>
                </a:solidFill>
                <a:highlight>
                  <a:srgbClr val="FFFF00"/>
                </a:highlight>
                <a:latin typeface="+mn-ea"/>
                <a:ea typeface="+mn-ea"/>
                <a:cs typeface="+mn-cs"/>
              </a:rPr>
              <a:t>공정과정에 적용</a:t>
            </a:r>
            <a:r>
              <a:rPr lang="ko-KR" altLang="en-US" sz="2400" kern="12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해보고 싶다는 포부가 있다</a:t>
            </a:r>
            <a:r>
              <a:rPr lang="en-US" altLang="ko-KR" sz="2400" kern="12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521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16805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44" y="481583"/>
            <a:ext cx="11335512" cy="58948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05339" y="976947"/>
            <a:ext cx="10238740" cy="4904105"/>
          </a:xfrm>
          <a:custGeom>
            <a:avLst/>
            <a:gdLst/>
            <a:ahLst/>
            <a:cxnLst/>
            <a:rect l="l" t="t" r="r" b="b"/>
            <a:pathLst>
              <a:path w="10238740" h="4904105">
                <a:moveTo>
                  <a:pt x="10238232" y="0"/>
                </a:moveTo>
                <a:lnTo>
                  <a:pt x="0" y="0"/>
                </a:lnTo>
                <a:lnTo>
                  <a:pt x="0" y="4903724"/>
                </a:lnTo>
                <a:lnTo>
                  <a:pt x="10238232" y="4903724"/>
                </a:lnTo>
                <a:lnTo>
                  <a:pt x="10238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449CDC-29BE-6031-50F9-9B67CE4A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40" y="1358076"/>
            <a:ext cx="4534151" cy="4141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B17F6F-7F75-CB07-27D5-0824141B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519" y="1147905"/>
            <a:ext cx="3603041" cy="45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58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16805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44" y="481583"/>
            <a:ext cx="11335512" cy="58948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05339" y="976947"/>
            <a:ext cx="10238740" cy="4904105"/>
          </a:xfrm>
          <a:custGeom>
            <a:avLst/>
            <a:gdLst/>
            <a:ahLst/>
            <a:cxnLst/>
            <a:rect l="l" t="t" r="r" b="b"/>
            <a:pathLst>
              <a:path w="10238740" h="4904105">
                <a:moveTo>
                  <a:pt x="10238232" y="0"/>
                </a:moveTo>
                <a:lnTo>
                  <a:pt x="0" y="0"/>
                </a:lnTo>
                <a:lnTo>
                  <a:pt x="0" y="4903724"/>
                </a:lnTo>
                <a:lnTo>
                  <a:pt x="10238232" y="4903724"/>
                </a:lnTo>
                <a:lnTo>
                  <a:pt x="10238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F1DF35-A725-8D8F-8F18-504C05035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671636"/>
            <a:ext cx="5419725" cy="3514725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A60AD379-4981-DFD9-5AD5-3B96B874EDD1}"/>
              </a:ext>
            </a:extLst>
          </p:cNvPr>
          <p:cNvSpPr txBox="1"/>
          <p:nvPr/>
        </p:nvSpPr>
        <p:spPr>
          <a:xfrm>
            <a:off x="7166369" y="3200400"/>
            <a:ext cx="3810001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400" spc="-185" dirty="0">
                <a:solidFill>
                  <a:srgbClr val="252525"/>
                </a:solidFill>
                <a:latin typeface="Malgun Gothic"/>
                <a:cs typeface="Malgun Gothic"/>
              </a:rPr>
              <a:t>협업</a:t>
            </a:r>
            <a:endParaRPr lang="en-US" altLang="ko-KR" sz="2400" spc="-185" dirty="0">
              <a:solidFill>
                <a:srgbClr val="252525"/>
              </a:solidFill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z="2400" spc="-185" dirty="0" err="1">
                <a:solidFill>
                  <a:srgbClr val="252525"/>
                </a:solidFill>
                <a:latin typeface="Malgun Gothic"/>
                <a:cs typeface="Malgun Gothic"/>
              </a:rPr>
              <a:t>classum</a:t>
            </a:r>
            <a:r>
              <a:rPr lang="ko-KR" altLang="en-US" sz="2400" spc="-185" dirty="0">
                <a:solidFill>
                  <a:srgbClr val="252525"/>
                </a:solidFill>
                <a:latin typeface="Malgun Gothic"/>
                <a:cs typeface="Malgun Gothic"/>
              </a:rPr>
              <a:t>에 기록</a:t>
            </a:r>
            <a:endParaRPr lang="en-US" altLang="ko-KR" sz="2400" spc="-185" dirty="0">
              <a:solidFill>
                <a:srgbClr val="252525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371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16805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44" y="481583"/>
            <a:ext cx="11335512" cy="58948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05339" y="976947"/>
            <a:ext cx="10238740" cy="4904105"/>
          </a:xfrm>
          <a:custGeom>
            <a:avLst/>
            <a:gdLst/>
            <a:ahLst/>
            <a:cxnLst/>
            <a:rect l="l" t="t" r="r" b="b"/>
            <a:pathLst>
              <a:path w="10238740" h="4904105">
                <a:moveTo>
                  <a:pt x="10238232" y="0"/>
                </a:moveTo>
                <a:lnTo>
                  <a:pt x="0" y="0"/>
                </a:lnTo>
                <a:lnTo>
                  <a:pt x="0" y="4903724"/>
                </a:lnTo>
                <a:lnTo>
                  <a:pt x="10238232" y="4903724"/>
                </a:lnTo>
                <a:lnTo>
                  <a:pt x="10238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0D13AD0-6207-2FD9-EE60-82468044DA24}"/>
              </a:ext>
            </a:extLst>
          </p:cNvPr>
          <p:cNvSpPr txBox="1"/>
          <p:nvPr/>
        </p:nvSpPr>
        <p:spPr>
          <a:xfrm>
            <a:off x="3697097" y="3083712"/>
            <a:ext cx="479780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4400" b="1" spc="-185" dirty="0">
                <a:solidFill>
                  <a:srgbClr val="252525"/>
                </a:solidFill>
                <a:latin typeface="Malgun Gothic"/>
                <a:cs typeface="Malgun Gothic"/>
              </a:rPr>
              <a:t>감사합니다</a:t>
            </a:r>
            <a:endParaRPr sz="44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575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495800" cy="6858000"/>
            </a:xfrm>
            <a:custGeom>
              <a:avLst/>
              <a:gdLst/>
              <a:ahLst/>
              <a:cxnLst/>
              <a:rect l="l" t="t" r="r" b="b"/>
              <a:pathLst>
                <a:path w="4495800" h="6858000">
                  <a:moveTo>
                    <a:pt x="4495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95800" y="68580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5" y="184404"/>
              <a:ext cx="8817864" cy="64891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496" y="1105280"/>
            <a:ext cx="622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01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425066" y="1045970"/>
            <a:ext cx="1871345" cy="87185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프로젝트</a:t>
            </a:r>
            <a:r>
              <a:rPr sz="24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Malgun Gothic"/>
                <a:cs typeface="Malgun Gothic"/>
              </a:rPr>
              <a:t>개요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spc="-85" dirty="0">
                <a:solidFill>
                  <a:srgbClr val="FFFFFF"/>
                </a:solidFill>
                <a:latin typeface="Malgun Gothic"/>
                <a:cs typeface="Malgun Gothic"/>
              </a:rPr>
              <a:t>프로젝트</a:t>
            </a:r>
            <a:r>
              <a:rPr sz="1800" spc="-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algun Gothic"/>
                <a:cs typeface="Malgun Gothic"/>
              </a:rPr>
              <a:t>목표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8900" y="685800"/>
            <a:ext cx="7899400" cy="553997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733425" algn="l">
              <a:lnSpc>
                <a:spcPct val="100000"/>
              </a:lnSpc>
            </a:pPr>
            <a:r>
              <a:rPr lang="en-US" altLang="ko-KR" sz="2400" spc="-210" dirty="0">
                <a:latin typeface="Malgun Gothic"/>
                <a:cs typeface="Malgun Gothic"/>
              </a:rPr>
              <a:t>CNN</a:t>
            </a:r>
            <a:r>
              <a:rPr lang="ko-KR" altLang="en-US" sz="2400" spc="-210" dirty="0">
                <a:latin typeface="Malgun Gothic"/>
                <a:cs typeface="Malgun Gothic"/>
              </a:rPr>
              <a:t>을 활용한 </a:t>
            </a:r>
            <a:r>
              <a:rPr lang="en-US" altLang="ko-KR" sz="2400" spc="-210" dirty="0">
                <a:highlight>
                  <a:srgbClr val="FFFF00"/>
                </a:highlight>
                <a:latin typeface="Malgun Gothic"/>
                <a:cs typeface="Malgun Gothic"/>
              </a:rPr>
              <a:t>object</a:t>
            </a:r>
            <a:r>
              <a:rPr lang="ko-KR" altLang="en-US" sz="2400" spc="-210" dirty="0">
                <a:highlight>
                  <a:srgbClr val="FFFF00"/>
                </a:highlight>
                <a:latin typeface="Malgun Gothic"/>
                <a:cs typeface="Malgun Gothic"/>
              </a:rPr>
              <a:t> </a:t>
            </a:r>
            <a:r>
              <a:rPr lang="en-US" altLang="ko-KR" sz="2400" spc="-210" dirty="0">
                <a:highlight>
                  <a:srgbClr val="FFFF00"/>
                </a:highlight>
                <a:latin typeface="Malgun Gothic"/>
                <a:cs typeface="Malgun Gothic"/>
              </a:rPr>
              <a:t>detection</a:t>
            </a:r>
            <a:r>
              <a:rPr lang="en-US" altLang="ko-KR" sz="2400" spc="-210" dirty="0">
                <a:latin typeface="Malgun Gothic"/>
                <a:cs typeface="Malgun Gothic"/>
              </a:rPr>
              <a:t>,</a:t>
            </a:r>
            <a:r>
              <a:rPr lang="ko-KR" altLang="en-US" sz="2400" spc="-210" dirty="0">
                <a:latin typeface="Malgun Gothic"/>
                <a:cs typeface="Malgun Gothic"/>
              </a:rPr>
              <a:t> </a:t>
            </a:r>
            <a:r>
              <a:rPr lang="en-US" altLang="ko-KR" sz="2400" spc="-210" dirty="0">
                <a:highlight>
                  <a:srgbClr val="FFFF00"/>
                </a:highlight>
                <a:latin typeface="Malgun Gothic"/>
                <a:cs typeface="Malgun Gothic"/>
              </a:rPr>
              <a:t>image </a:t>
            </a:r>
            <a:r>
              <a:rPr lang="en-US" altLang="ko-KR" sz="2400" spc="-210" dirty="0" err="1">
                <a:highlight>
                  <a:srgbClr val="FFFF00"/>
                </a:highlight>
                <a:latin typeface="Malgun Gothic"/>
                <a:cs typeface="Malgun Gothic"/>
              </a:rPr>
              <a:t>segementation</a:t>
            </a:r>
            <a:r>
              <a:rPr lang="ko-KR" altLang="en-US" sz="2400" spc="-210" dirty="0">
                <a:latin typeface="Malgun Gothic"/>
                <a:cs typeface="Malgun Gothic"/>
              </a:rPr>
              <a:t>으로 껍질이 벗겨지지 않은 불량 땅콩을 효과적으로 검출하여 가공 단계 효율성을 높이고 불량률은 낮춰주는 프로그램 구현</a:t>
            </a: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Malgun Gothic"/>
              <a:cs typeface="Malgun Gothic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Malgun Gothic"/>
              <a:cs typeface="Malgun Gothic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Malgun Gothic"/>
              <a:cs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1A8C17-B592-2E2A-F382-2A72C56A7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86" y="990600"/>
            <a:ext cx="3942414" cy="22176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80" y="347598"/>
            <a:ext cx="2289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aseline="-16203" dirty="0">
                <a:solidFill>
                  <a:srgbClr val="404040"/>
                </a:solidFill>
              </a:rPr>
              <a:t>01</a:t>
            </a:r>
            <a:r>
              <a:rPr sz="5400" spc="-277" baseline="-16203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개요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21638" y="852881"/>
            <a:ext cx="60325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 err="1">
                <a:solidFill>
                  <a:srgbClr val="404040"/>
                </a:solidFill>
                <a:latin typeface="Malgun Gothic"/>
                <a:cs typeface="Malgun Gothic"/>
              </a:rPr>
              <a:t>개발</a:t>
            </a:r>
            <a:r>
              <a:rPr sz="1100" spc="-6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lang="ko-KR" altLang="en-US" sz="1100" spc="-25" dirty="0">
                <a:solidFill>
                  <a:srgbClr val="404040"/>
                </a:solidFill>
                <a:latin typeface="Malgun Gothic"/>
                <a:cs typeface="Malgun Gothic"/>
              </a:rPr>
              <a:t>환</a:t>
            </a:r>
            <a:r>
              <a:rPr sz="1100" spc="-25" dirty="0">
                <a:solidFill>
                  <a:srgbClr val="404040"/>
                </a:solidFill>
                <a:latin typeface="Malgun Gothic"/>
                <a:cs typeface="Malgun Gothic"/>
              </a:rPr>
              <a:t>경</a:t>
            </a:r>
            <a:endParaRPr sz="1100" dirty="0">
              <a:latin typeface="Malgun Gothic"/>
              <a:cs typeface="Malgun Gothic"/>
            </a:endParaRPr>
          </a:p>
        </p:txBody>
      </p:sp>
      <p:pic>
        <p:nvPicPr>
          <p:cNvPr id="2050" name="Picture 2" descr="PylanceBot (PylanceBot) · GitHub PylanceBot - Overview">
            <a:extLst>
              <a:ext uri="{FF2B5EF4-FFF2-40B4-BE49-F238E27FC236}">
                <a16:creationId xmlns:a16="http://schemas.microsoft.com/office/drawing/2014/main" id="{31421DA3-101F-BA82-2E91-E409AD051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45919"/>
            <a:ext cx="2607081" cy="260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17A32581-CAD5-FFF7-1172-8364D2D22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01763"/>
            <a:ext cx="3640774" cy="91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Yolo V8: A Deep Dive Into Its Advanced Functions and New Features | by  Mujtaba Raza | Medium">
            <a:extLst>
              <a:ext uri="{FF2B5EF4-FFF2-40B4-BE49-F238E27FC236}">
                <a16:creationId xmlns:a16="http://schemas.microsoft.com/office/drawing/2014/main" id="{748F5F62-5DFD-6247-B0C5-0D4452714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27302" r="18395" b="29005"/>
          <a:stretch/>
        </p:blipFill>
        <p:spPr bwMode="auto">
          <a:xfrm>
            <a:off x="3810000" y="2971800"/>
            <a:ext cx="3596510" cy="14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80" y="347598"/>
            <a:ext cx="2289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aseline="-16203" dirty="0">
                <a:solidFill>
                  <a:srgbClr val="404040"/>
                </a:solidFill>
              </a:rPr>
              <a:t>01</a:t>
            </a:r>
            <a:r>
              <a:rPr sz="5400" spc="-277" baseline="-16203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개요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1123772" y="3538856"/>
            <a:ext cx="9944735" cy="499109"/>
            <a:chOff x="1123772" y="3538856"/>
            <a:chExt cx="9944735" cy="499109"/>
          </a:xfrm>
        </p:grpSpPr>
        <p:sp>
          <p:nvSpPr>
            <p:cNvPr id="4" name="object 4"/>
            <p:cNvSpPr/>
            <p:nvPr/>
          </p:nvSpPr>
          <p:spPr>
            <a:xfrm>
              <a:off x="1133297" y="3696715"/>
              <a:ext cx="9925685" cy="340995"/>
            </a:xfrm>
            <a:custGeom>
              <a:avLst/>
              <a:gdLst/>
              <a:ahLst/>
              <a:cxnLst/>
              <a:rect l="l" t="t" r="r" b="b"/>
              <a:pathLst>
                <a:path w="9925685" h="340995">
                  <a:moveTo>
                    <a:pt x="0" y="170433"/>
                  </a:moveTo>
                  <a:lnTo>
                    <a:pt x="9925354" y="170433"/>
                  </a:lnTo>
                </a:path>
                <a:path w="9925685" h="340995">
                  <a:moveTo>
                    <a:pt x="0" y="0"/>
                  </a:moveTo>
                  <a:lnTo>
                    <a:pt x="0" y="340867"/>
                  </a:lnTo>
                </a:path>
                <a:path w="9925685" h="340995">
                  <a:moveTo>
                    <a:pt x="9925354" y="0"/>
                  </a:moveTo>
                  <a:lnTo>
                    <a:pt x="9925354" y="340867"/>
                  </a:lnTo>
                </a:path>
              </a:pathLst>
            </a:custGeom>
            <a:ln w="1905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250" y="3827906"/>
              <a:ext cx="78486" cy="784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0134" y="3827906"/>
              <a:ext cx="78612" cy="784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4178" y="3827906"/>
              <a:ext cx="78486" cy="784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45208" y="3538856"/>
              <a:ext cx="2075180" cy="45720"/>
            </a:xfrm>
            <a:custGeom>
              <a:avLst/>
              <a:gdLst/>
              <a:ahLst/>
              <a:cxnLst/>
              <a:rect l="l" t="t" r="r" b="b"/>
              <a:pathLst>
                <a:path w="2075179" h="45720">
                  <a:moveTo>
                    <a:pt x="207492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2074925" y="45718"/>
                  </a:lnTo>
                  <a:lnTo>
                    <a:pt x="2074925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3012" y="3827906"/>
              <a:ext cx="78612" cy="784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98746" y="3538856"/>
              <a:ext cx="1104900" cy="45720"/>
            </a:xfrm>
            <a:custGeom>
              <a:avLst/>
              <a:gdLst/>
              <a:ahLst/>
              <a:cxnLst/>
              <a:rect l="l" t="t" r="r" b="b"/>
              <a:pathLst>
                <a:path w="1104900" h="45720">
                  <a:moveTo>
                    <a:pt x="1104341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1104341" y="45718"/>
                  </a:lnTo>
                  <a:lnTo>
                    <a:pt x="1104341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1625" y="3538856"/>
              <a:ext cx="3162935" cy="45720"/>
            </a:xfrm>
            <a:custGeom>
              <a:avLst/>
              <a:gdLst/>
              <a:ahLst/>
              <a:cxnLst/>
              <a:rect l="l" t="t" r="r" b="b"/>
              <a:pathLst>
                <a:path w="3162934" h="45720">
                  <a:moveTo>
                    <a:pt x="316255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162554" y="45718"/>
                  </a:lnTo>
                  <a:lnTo>
                    <a:pt x="316255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7234" y="3827906"/>
              <a:ext cx="78613" cy="7848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24570" y="3538856"/>
              <a:ext cx="1503045" cy="45720"/>
            </a:xfrm>
            <a:custGeom>
              <a:avLst/>
              <a:gdLst/>
              <a:ahLst/>
              <a:cxnLst/>
              <a:rect l="l" t="t" r="r" b="b"/>
              <a:pathLst>
                <a:path w="1503045" h="45720">
                  <a:moveTo>
                    <a:pt x="15026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1502664" y="45718"/>
                  </a:lnTo>
                  <a:lnTo>
                    <a:pt x="1502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49298" y="3974972"/>
            <a:ext cx="60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Malgun Gothic"/>
                <a:cs typeface="Malgun Gothic"/>
              </a:rPr>
              <a:t>2</a:t>
            </a:r>
            <a:r>
              <a:rPr lang="en-US" sz="1200" spc="70" dirty="0">
                <a:latin typeface="Malgun Gothic"/>
                <a:cs typeface="Malgun Gothic"/>
              </a:rPr>
              <a:t>4</a:t>
            </a:r>
            <a:r>
              <a:rPr sz="1200" spc="70" dirty="0">
                <a:latin typeface="Malgun Gothic"/>
                <a:cs typeface="Malgun Gothic"/>
              </a:rPr>
              <a:t>.</a:t>
            </a:r>
            <a:r>
              <a:rPr sz="1200" spc="-85" dirty="0">
                <a:latin typeface="Malgun Gothic"/>
                <a:cs typeface="Malgun Gothic"/>
              </a:rPr>
              <a:t> </a:t>
            </a:r>
            <a:r>
              <a:rPr lang="en-US" sz="1200" spc="-85" dirty="0">
                <a:latin typeface="Malgun Gothic"/>
                <a:cs typeface="Malgun Gothic"/>
              </a:rPr>
              <a:t>5</a:t>
            </a:r>
            <a:r>
              <a:rPr sz="1200" spc="-110" dirty="0">
                <a:latin typeface="Malgun Gothic"/>
                <a:cs typeface="Malgun Gothic"/>
              </a:rPr>
              <a:t>.</a:t>
            </a:r>
            <a:r>
              <a:rPr sz="1200" spc="-45" dirty="0">
                <a:latin typeface="Malgun Gothic"/>
                <a:cs typeface="Malgun Gothic"/>
              </a:rPr>
              <a:t> </a:t>
            </a:r>
            <a:r>
              <a:rPr lang="en-US" sz="1200" spc="-45" dirty="0">
                <a:latin typeface="Malgun Gothic"/>
                <a:cs typeface="Malgun Gothic"/>
              </a:rPr>
              <a:t>13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8603" y="3975861"/>
            <a:ext cx="7061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Malgun Gothic"/>
                <a:cs typeface="Malgun Gothic"/>
              </a:rPr>
              <a:t>2</a:t>
            </a:r>
            <a:r>
              <a:rPr lang="en-US" sz="1200" spc="70" dirty="0">
                <a:latin typeface="Malgun Gothic"/>
                <a:cs typeface="Malgun Gothic"/>
              </a:rPr>
              <a:t>4</a:t>
            </a:r>
            <a:r>
              <a:rPr sz="1200" spc="70" dirty="0">
                <a:latin typeface="Malgun Gothic"/>
                <a:cs typeface="Malgun Gothic"/>
              </a:rPr>
              <a:t>.</a:t>
            </a:r>
            <a:r>
              <a:rPr lang="en-US" sz="1200" spc="70" dirty="0">
                <a:latin typeface="Malgun Gothic"/>
                <a:cs typeface="Malgun Gothic"/>
              </a:rPr>
              <a:t>5</a:t>
            </a:r>
            <a:r>
              <a:rPr sz="1200" spc="-110" dirty="0">
                <a:latin typeface="Malgun Gothic"/>
                <a:cs typeface="Malgun Gothic"/>
              </a:rPr>
              <a:t>.</a:t>
            </a:r>
            <a:r>
              <a:rPr sz="1200" spc="-45" dirty="0">
                <a:latin typeface="Malgun Gothic"/>
                <a:cs typeface="Malgun Gothic"/>
              </a:rPr>
              <a:t> </a:t>
            </a:r>
            <a:r>
              <a:rPr lang="en-US" sz="1200" spc="-45" dirty="0">
                <a:latin typeface="Malgun Gothic"/>
                <a:cs typeface="Malgun Gothic"/>
              </a:rPr>
              <a:t>16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34553" y="3975861"/>
            <a:ext cx="7029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Malgun Gothic"/>
                <a:cs typeface="Malgun Gothic"/>
              </a:rPr>
              <a:t>22.</a:t>
            </a:r>
            <a:r>
              <a:rPr sz="1200" spc="-100" dirty="0">
                <a:latin typeface="Malgun Gothic"/>
                <a:cs typeface="Malgun Gothic"/>
              </a:rPr>
              <a:t> </a:t>
            </a:r>
            <a:r>
              <a:rPr lang="en-US" sz="1200" spc="-100" dirty="0">
                <a:latin typeface="Malgun Gothic"/>
                <a:cs typeface="Malgun Gothic"/>
              </a:rPr>
              <a:t>5</a:t>
            </a:r>
            <a:r>
              <a:rPr sz="1200" spc="-10" dirty="0">
                <a:latin typeface="Malgun Gothic"/>
                <a:cs typeface="Malgun Gothic"/>
              </a:rPr>
              <a:t>.</a:t>
            </a:r>
            <a:r>
              <a:rPr sz="1200" spc="-85" dirty="0">
                <a:latin typeface="Malgun Gothic"/>
                <a:cs typeface="Malgun Gothic"/>
              </a:rPr>
              <a:t> </a:t>
            </a:r>
            <a:r>
              <a:rPr lang="en-US" sz="1200" spc="-25" dirty="0">
                <a:latin typeface="Malgun Gothic"/>
                <a:cs typeface="Malgun Gothic"/>
              </a:rPr>
              <a:t>28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99486" y="2801873"/>
            <a:ext cx="11868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127635" algn="ctr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Malgun Gothic"/>
                <a:cs typeface="Malgun Gothic"/>
              </a:rPr>
              <a:t>요구사항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65" dirty="0">
                <a:latin typeface="Malgun Gothic"/>
                <a:cs typeface="Malgun Gothic"/>
              </a:rPr>
              <a:t>분석 </a:t>
            </a:r>
            <a:r>
              <a:rPr sz="1200" spc="-50" dirty="0">
                <a:latin typeface="Malgun Gothic"/>
                <a:cs typeface="Malgun Gothic"/>
              </a:rPr>
              <a:t>&amp;</a:t>
            </a:r>
            <a:endParaRPr sz="12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200" spc="-65" dirty="0" err="1">
                <a:latin typeface="Malgun Gothic"/>
                <a:cs typeface="Malgun Gothic"/>
              </a:rPr>
              <a:t>유스케이스</a:t>
            </a:r>
            <a:r>
              <a:rPr lang="ko-KR" altLang="en-US" sz="1200" spc="-65" dirty="0">
                <a:latin typeface="Malgun Gothic"/>
                <a:cs typeface="Malgun Gothic"/>
              </a:rPr>
              <a:t> </a:t>
            </a:r>
            <a:r>
              <a:rPr sz="1200" spc="-25" dirty="0" err="1">
                <a:latin typeface="Malgun Gothic"/>
                <a:cs typeface="Malgun Gothic"/>
              </a:rPr>
              <a:t>작성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1480" y="3975861"/>
            <a:ext cx="7061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Malgun Gothic"/>
                <a:cs typeface="Malgun Gothic"/>
              </a:rPr>
              <a:t>2</a:t>
            </a:r>
            <a:r>
              <a:rPr lang="en-US" sz="1200" spc="70" dirty="0">
                <a:latin typeface="Malgun Gothic"/>
                <a:cs typeface="Malgun Gothic"/>
              </a:rPr>
              <a:t>4</a:t>
            </a:r>
            <a:r>
              <a:rPr sz="1200" spc="70" dirty="0">
                <a:latin typeface="Malgun Gothic"/>
                <a:cs typeface="Malgun Gothic"/>
              </a:rPr>
              <a:t>.</a:t>
            </a:r>
            <a:r>
              <a:rPr sz="1200" spc="-85" dirty="0">
                <a:latin typeface="Malgun Gothic"/>
                <a:cs typeface="Malgun Gothic"/>
              </a:rPr>
              <a:t> </a:t>
            </a:r>
            <a:r>
              <a:rPr lang="en-US" sz="1200" spc="-85" dirty="0">
                <a:latin typeface="Malgun Gothic"/>
                <a:cs typeface="Malgun Gothic"/>
              </a:rPr>
              <a:t>5</a:t>
            </a:r>
            <a:r>
              <a:rPr sz="1200" spc="-110" dirty="0">
                <a:latin typeface="Malgun Gothic"/>
                <a:cs typeface="Malgun Gothic"/>
              </a:rPr>
              <a:t>.</a:t>
            </a:r>
            <a:r>
              <a:rPr sz="1200" spc="-45" dirty="0">
                <a:latin typeface="Malgun Gothic"/>
                <a:cs typeface="Malgun Gothic"/>
              </a:rPr>
              <a:t> </a:t>
            </a:r>
            <a:r>
              <a:rPr lang="en-US" sz="1200" spc="-45" dirty="0">
                <a:latin typeface="Malgun Gothic"/>
                <a:cs typeface="Malgun Gothic"/>
              </a:rPr>
              <a:t>18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03267" y="2794761"/>
            <a:ext cx="903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Malgun Gothic"/>
                <a:cs typeface="Malgun Gothic"/>
              </a:rPr>
              <a:t>어플리케이션 </a:t>
            </a:r>
            <a:r>
              <a:rPr sz="1200" spc="100" dirty="0">
                <a:latin typeface="Malgun Gothic"/>
                <a:cs typeface="Malgun Gothic"/>
              </a:rPr>
              <a:t>Prototype </a:t>
            </a:r>
            <a:r>
              <a:rPr sz="1200" spc="-20" dirty="0">
                <a:latin typeface="Malgun Gothic"/>
                <a:cs typeface="Malgun Gothic"/>
              </a:rPr>
              <a:t>화면구성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37401" y="3175761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Malgun Gothic"/>
                <a:cs typeface="Malgun Gothic"/>
              </a:rPr>
              <a:t>기능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구현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1638" y="852881"/>
            <a:ext cx="234378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60" dirty="0" err="1">
                <a:solidFill>
                  <a:srgbClr val="404040"/>
                </a:solidFill>
                <a:latin typeface="Malgun Gothic"/>
                <a:cs typeface="Malgun Gothic"/>
              </a:rPr>
              <a:t>프로젝트</a:t>
            </a:r>
            <a:r>
              <a:rPr sz="1100" spc="-4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100" spc="-60" dirty="0" err="1">
                <a:solidFill>
                  <a:srgbClr val="404040"/>
                </a:solidFill>
                <a:latin typeface="Malgun Gothic"/>
                <a:cs typeface="Malgun Gothic"/>
              </a:rPr>
              <a:t>수행</a:t>
            </a:r>
            <a:r>
              <a:rPr lang="ko-KR" altLang="en-US" sz="1100" spc="-60" dirty="0">
                <a:solidFill>
                  <a:srgbClr val="404040"/>
                </a:solidFill>
                <a:latin typeface="Malgun Gothic"/>
                <a:cs typeface="Malgun Gothic"/>
              </a:rPr>
              <a:t>절</a:t>
            </a:r>
            <a:r>
              <a:rPr sz="1100" spc="-60" dirty="0">
                <a:solidFill>
                  <a:srgbClr val="404040"/>
                </a:solidFill>
                <a:latin typeface="Malgun Gothic"/>
                <a:cs typeface="Malgun Gothic"/>
              </a:rPr>
              <a:t>차</a:t>
            </a:r>
            <a:endParaRPr sz="1100" dirty="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01225" y="3975861"/>
            <a:ext cx="7353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Malgun Gothic"/>
                <a:cs typeface="Malgun Gothic"/>
              </a:rPr>
              <a:t>2</a:t>
            </a:r>
            <a:r>
              <a:rPr lang="en-US" sz="1200" spc="70" dirty="0">
                <a:latin typeface="Malgun Gothic"/>
                <a:cs typeface="Malgun Gothic"/>
              </a:rPr>
              <a:t>4</a:t>
            </a:r>
            <a:r>
              <a:rPr sz="1200" spc="70" dirty="0">
                <a:latin typeface="Malgun Gothic"/>
                <a:cs typeface="Malgun Gothic"/>
              </a:rPr>
              <a:t>.</a:t>
            </a:r>
            <a:r>
              <a:rPr sz="1200" spc="-100" dirty="0">
                <a:latin typeface="Malgun Gothic"/>
                <a:cs typeface="Malgun Gothic"/>
              </a:rPr>
              <a:t> </a:t>
            </a:r>
            <a:r>
              <a:rPr lang="en-US" sz="1200" spc="-100" dirty="0">
                <a:latin typeface="Malgun Gothic"/>
                <a:cs typeface="Malgun Gothic"/>
              </a:rPr>
              <a:t>5</a:t>
            </a:r>
            <a:r>
              <a:rPr sz="1200" spc="-10" dirty="0">
                <a:latin typeface="Malgun Gothic"/>
                <a:cs typeface="Malgun Gothic"/>
              </a:rPr>
              <a:t>.</a:t>
            </a:r>
            <a:r>
              <a:rPr sz="1200" spc="-85" dirty="0">
                <a:latin typeface="Malgun Gothic"/>
                <a:cs typeface="Malgun Gothic"/>
              </a:rPr>
              <a:t> </a:t>
            </a:r>
            <a:r>
              <a:rPr lang="en-US" sz="1200" spc="-85" dirty="0">
                <a:latin typeface="Malgun Gothic"/>
                <a:cs typeface="Malgun Gothic"/>
              </a:rPr>
              <a:t>30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27921" y="3175761"/>
            <a:ext cx="6978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60" dirty="0">
                <a:latin typeface="Malgun Gothic"/>
                <a:cs typeface="Malgun Gothic"/>
              </a:rPr>
              <a:t>문서 </a:t>
            </a:r>
            <a:r>
              <a:rPr sz="1200" spc="-25" dirty="0" err="1">
                <a:latin typeface="Malgun Gothic"/>
                <a:cs typeface="Malgun Gothic"/>
              </a:rPr>
              <a:t>작성</a:t>
            </a:r>
            <a:endParaRPr sz="12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80" y="347598"/>
            <a:ext cx="2289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aseline="-16203" dirty="0">
                <a:solidFill>
                  <a:srgbClr val="404040"/>
                </a:solidFill>
              </a:rPr>
              <a:t>01</a:t>
            </a:r>
            <a:r>
              <a:rPr sz="5400" spc="-277" baseline="-16203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개요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21638" y="852881"/>
            <a:ext cx="234378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 err="1">
                <a:solidFill>
                  <a:srgbClr val="404040"/>
                </a:solidFill>
                <a:latin typeface="Malgun Gothic"/>
                <a:cs typeface="Malgun Gothic"/>
              </a:rPr>
              <a:t>팀원</a:t>
            </a:r>
            <a:r>
              <a:rPr sz="1100" spc="-5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100" spc="-25" dirty="0">
                <a:solidFill>
                  <a:srgbClr val="404040"/>
                </a:solidFill>
                <a:latin typeface="Malgun Gothic"/>
                <a:cs typeface="Malgun Gothic"/>
              </a:rPr>
              <a:t>소개</a:t>
            </a:r>
            <a:endParaRPr sz="1100" dirty="0">
              <a:latin typeface="Malgun Gothic"/>
              <a:cs typeface="Malgun Gothic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40E5B3-07A1-8427-6A9F-79C9DEA5D3E0}"/>
              </a:ext>
            </a:extLst>
          </p:cNvPr>
          <p:cNvSpPr txBox="1"/>
          <p:nvPr/>
        </p:nvSpPr>
        <p:spPr>
          <a:xfrm>
            <a:off x="2116619" y="4601181"/>
            <a:ext cx="1540981" cy="10106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841248">
              <a:spcAft>
                <a:spcPts val="600"/>
              </a:spcAft>
            </a:pPr>
            <a:r>
              <a:rPr lang="ko-KR" altLang="en-US" sz="1656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장우진</a:t>
            </a:r>
            <a:endParaRPr lang="en-US" altLang="ko-KR" sz="1656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en-US" altLang="ko-KR" sz="1656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YOLO</a:t>
            </a:r>
            <a:r>
              <a:rPr lang="ko-KR" altLang="en-US" sz="1656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 </a:t>
            </a:r>
            <a:r>
              <a:rPr lang="ko-KR" altLang="en-US" sz="1656" kern="1200" dirty="0" err="1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재학습</a:t>
            </a:r>
            <a:endParaRPr lang="en-US" altLang="ko-KR" sz="1656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56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코드구현</a:t>
            </a:r>
            <a:endParaRPr lang="en-US" altLang="ko-KR" sz="1656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806970-E821-9D12-3742-58832CA2048C}"/>
              </a:ext>
            </a:extLst>
          </p:cNvPr>
          <p:cNvSpPr txBox="1"/>
          <p:nvPr/>
        </p:nvSpPr>
        <p:spPr>
          <a:xfrm>
            <a:off x="5153205" y="4601181"/>
            <a:ext cx="1628596" cy="10106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841248">
              <a:spcAft>
                <a:spcPts val="600"/>
              </a:spcAft>
            </a:pPr>
            <a:r>
              <a:rPr lang="ko-KR" altLang="en-US" sz="1656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</a:rPr>
              <a:t>임유나</a:t>
            </a:r>
            <a:endParaRPr lang="en-US" altLang="ko-KR" sz="1656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56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데이터셋 수집</a:t>
            </a:r>
            <a:endParaRPr lang="en-US" altLang="ko-KR" sz="1656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56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레이블링</a:t>
            </a:r>
            <a:endParaRPr lang="en-US" altLang="ko-KR" sz="1656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B156BD-16AB-FC92-8CE1-765C64B6C47D}"/>
              </a:ext>
            </a:extLst>
          </p:cNvPr>
          <p:cNvSpPr txBox="1"/>
          <p:nvPr/>
        </p:nvSpPr>
        <p:spPr>
          <a:xfrm>
            <a:off x="8277405" y="4601181"/>
            <a:ext cx="1628595" cy="10106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841248">
              <a:spcAft>
                <a:spcPts val="600"/>
              </a:spcAft>
            </a:pPr>
            <a:r>
              <a:rPr lang="ko-KR" altLang="en-US" sz="1656" kern="1200" dirty="0" err="1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임태창</a:t>
            </a:r>
            <a:endParaRPr lang="en-US" altLang="ko-KR" sz="1656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56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데이터셋 수집</a:t>
            </a:r>
            <a:endParaRPr lang="en-US" altLang="ko-KR" sz="1656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56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레이블링</a:t>
            </a:r>
            <a:endParaRPr lang="en-US" altLang="ko-KR" sz="1656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87442-6C32-C60A-6932-607190F59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95" y="1676400"/>
            <a:ext cx="1772505" cy="2362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5B8975-F9B3-5262-B7C0-C1CEFB11501B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19" y="1676400"/>
            <a:ext cx="1771200" cy="2361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21F61B-12B4-FCDA-C50E-6F00B7D59A4D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80" y="1676400"/>
            <a:ext cx="1771200" cy="236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DD4A1C5-9C6C-B24E-179B-ACB79D6F6CA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71" y="1670462"/>
            <a:ext cx="1771200" cy="236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1DAE1-5F5A-7A82-28CC-5539E6E0F029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1" r="20819"/>
          <a:stretch/>
        </p:blipFill>
        <p:spPr>
          <a:xfrm>
            <a:off x="5085495" y="1670462"/>
            <a:ext cx="1771200" cy="236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B6ED28-D74D-71FE-CAA7-0FB373709448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14445"/>
          <a:stretch/>
        </p:blipFill>
        <p:spPr>
          <a:xfrm>
            <a:off x="8136419" y="1676400"/>
            <a:ext cx="1771200" cy="23616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80" y="347598"/>
            <a:ext cx="2289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aseline="-16203" dirty="0">
                <a:solidFill>
                  <a:srgbClr val="404040"/>
                </a:solidFill>
              </a:rPr>
              <a:t>01</a:t>
            </a:r>
            <a:r>
              <a:rPr sz="5400" spc="-277" baseline="-16203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개요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21638" y="852881"/>
            <a:ext cx="234378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5" dirty="0" err="1">
                <a:solidFill>
                  <a:srgbClr val="404040"/>
                </a:solidFill>
                <a:latin typeface="Malgun Gothic"/>
                <a:cs typeface="Malgun Gothic"/>
              </a:rPr>
              <a:t>팀원</a:t>
            </a:r>
            <a:r>
              <a:rPr sz="1100" spc="-5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100" spc="-25" dirty="0">
                <a:solidFill>
                  <a:srgbClr val="404040"/>
                </a:solidFill>
                <a:latin typeface="Malgun Gothic"/>
                <a:cs typeface="Malgun Gothic"/>
              </a:rPr>
              <a:t>소개</a:t>
            </a:r>
            <a:endParaRPr sz="1100" dirty="0">
              <a:latin typeface="Malgun Gothic"/>
              <a:cs typeface="Malgun Gothic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40E5B3-07A1-8427-6A9F-79C9DEA5D3E0}"/>
              </a:ext>
            </a:extLst>
          </p:cNvPr>
          <p:cNvSpPr txBox="1"/>
          <p:nvPr/>
        </p:nvSpPr>
        <p:spPr>
          <a:xfrm>
            <a:off x="2090889" y="4680972"/>
            <a:ext cx="190323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841248">
              <a:spcAft>
                <a:spcPts val="600"/>
              </a:spcAft>
            </a:pPr>
            <a:r>
              <a:rPr lang="ko-KR" altLang="en-US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</a:rPr>
              <a:t>도규림</a:t>
            </a:r>
            <a:endParaRPr lang="en-US" altLang="ko-KR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데이터셋 수집</a:t>
            </a:r>
            <a:endParaRPr lang="en-US" altLang="ko-KR" sz="1600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레이블링</a:t>
            </a:r>
            <a:endParaRPr lang="en-US" altLang="ko-KR" sz="1600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806970-E821-9D12-3742-58832CA2048C}"/>
              </a:ext>
            </a:extLst>
          </p:cNvPr>
          <p:cNvSpPr txBox="1"/>
          <p:nvPr/>
        </p:nvSpPr>
        <p:spPr>
          <a:xfrm>
            <a:off x="5294073" y="4519389"/>
            <a:ext cx="1628596" cy="1338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841248">
              <a:spcAft>
                <a:spcPts val="600"/>
              </a:spcAft>
            </a:pPr>
            <a:r>
              <a:rPr lang="ko-KR" altLang="en-US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배은영</a:t>
            </a:r>
            <a:endParaRPr lang="en-US" altLang="ko-KR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레이블링</a:t>
            </a:r>
            <a:endParaRPr lang="en-US" altLang="ko-KR" sz="1600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YOLO</a:t>
            </a: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 </a:t>
            </a:r>
            <a:r>
              <a:rPr lang="ko-KR" altLang="en-US" sz="1600" kern="1200" dirty="0" err="1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재학습</a:t>
            </a:r>
            <a:endParaRPr lang="en-US" altLang="ko-KR" sz="1600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코드구현</a:t>
            </a:r>
            <a:endParaRPr lang="en-US" altLang="ko-KR" sz="1600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B156BD-16AB-FC92-8CE1-765C64B6C47D}"/>
              </a:ext>
            </a:extLst>
          </p:cNvPr>
          <p:cNvSpPr txBox="1"/>
          <p:nvPr/>
        </p:nvSpPr>
        <p:spPr>
          <a:xfrm>
            <a:off x="8222617" y="4842555"/>
            <a:ext cx="1628595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841248">
              <a:spcAft>
                <a:spcPts val="600"/>
              </a:spcAft>
            </a:pPr>
            <a:r>
              <a:rPr lang="ko-KR" altLang="en-US" kern="1200" dirty="0" err="1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변우성</a:t>
            </a:r>
            <a:endParaRPr lang="en-US" altLang="ko-KR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  <a:p>
            <a:pPr algn="ctr" defTabSz="841248">
              <a:spcAft>
                <a:spcPts val="600"/>
              </a:spcAft>
            </a:pPr>
            <a:r>
              <a:rPr lang="ko-KR" altLang="en-US" sz="1600" kern="12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데이터셋 수집</a:t>
            </a:r>
            <a:endParaRPr lang="en-US" altLang="ko-KR" sz="1600" kern="1200" dirty="0">
              <a:solidFill>
                <a:schemeClr val="tx1"/>
              </a:solidFill>
              <a:latin typeface="+mn-l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339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</TotalTime>
  <Words>1234</Words>
  <Application>Microsoft Office PowerPoint</Application>
  <PresentationFormat>와이드스크린</PresentationFormat>
  <Paragraphs>415</Paragraphs>
  <Slides>49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Arial MT</vt:lpstr>
      <vt:lpstr>맑은 고딕</vt:lpstr>
      <vt:lpstr>맑은 고딕</vt:lpstr>
      <vt:lpstr>Calibri</vt:lpstr>
      <vt:lpstr>Times New Roman</vt:lpstr>
      <vt:lpstr>Wingdings</vt:lpstr>
      <vt:lpstr>Office Theme</vt:lpstr>
      <vt:lpstr>땅콩 공장  불량 검출 프로젝트</vt:lpstr>
      <vt:lpstr>Index</vt:lpstr>
      <vt:lpstr>01</vt:lpstr>
      <vt:lpstr>01</vt:lpstr>
      <vt:lpstr>01</vt:lpstr>
      <vt:lpstr>01 프로젝트 개요</vt:lpstr>
      <vt:lpstr>01 프로젝트 개요</vt:lpstr>
      <vt:lpstr>01 프로젝트 개요</vt:lpstr>
      <vt:lpstr>01 프로젝트 개요</vt:lpstr>
      <vt:lpstr>02 프로젝트 설계</vt:lpstr>
      <vt:lpstr>02 프로젝트 설계 요구사항 분석</vt:lpstr>
      <vt:lpstr>02 프로젝트 설계 전체 유스케이스</vt:lpstr>
      <vt:lpstr>02 프로젝트 설계</vt:lpstr>
      <vt:lpstr>02 프로젝트 설계</vt:lpstr>
      <vt:lpstr>02 프로젝트 설계</vt:lpstr>
      <vt:lpstr>03 프로젝트 구현</vt:lpstr>
      <vt:lpstr>03.1 프로젝트 구성</vt:lpstr>
      <vt:lpstr>03 프로젝트 구현</vt:lpstr>
      <vt:lpstr>03 프로젝트 구현</vt:lpstr>
      <vt:lpstr>03.2 데이터 전처리</vt:lpstr>
      <vt:lpstr>03 프로젝트 구현</vt:lpstr>
      <vt:lpstr>03 프로젝트 구현</vt:lpstr>
      <vt:lpstr>03 프로젝트 구현</vt:lpstr>
      <vt:lpstr>03 프로젝트 구현</vt:lpstr>
      <vt:lpstr>03.3 모델링</vt:lpstr>
      <vt:lpstr>03 프로젝트 구현</vt:lpstr>
      <vt:lpstr>03 프로젝트 구현</vt:lpstr>
      <vt:lpstr>03 프로젝트 구현</vt:lpstr>
      <vt:lpstr>03.4 초기 오류 수정</vt:lpstr>
      <vt:lpstr>03 프로젝트 구현</vt:lpstr>
      <vt:lpstr>03 프로젝트 구현</vt:lpstr>
      <vt:lpstr>03 프로젝트 구현</vt:lpstr>
      <vt:lpstr>03 프로젝트 구현</vt:lpstr>
      <vt:lpstr>03.5 프로젝트 구현</vt:lpstr>
      <vt:lpstr>03 프로젝트 구현</vt:lpstr>
      <vt:lpstr>03 프로젝트 구현</vt:lpstr>
      <vt:lpstr>03 프로젝트 구현</vt:lpstr>
      <vt:lpstr>03 프로젝트 구현</vt:lpstr>
      <vt:lpstr>03 프로젝트 구현</vt:lpstr>
      <vt:lpstr>03 프로젝트 구현</vt:lpstr>
      <vt:lpstr>04 프로젝트 결과</vt:lpstr>
      <vt:lpstr>04 프로젝트 결과</vt:lpstr>
      <vt:lpstr>04 프로젝트 결과 결과 리뷰 - 느낀점</vt:lpstr>
      <vt:lpstr>04 프로젝트 결과 결과 리뷰 - 느낀점</vt:lpstr>
      <vt:lpstr>04 프로젝트 결과 결과 리뷰 – 향후 발전 방향</vt:lpstr>
      <vt:lpstr>04 프로젝트 결과 결과 리뷰 – 향후 발전 방향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409-07</dc:creator>
  <cp:lastModifiedBy>tj</cp:lastModifiedBy>
  <cp:revision>145</cp:revision>
  <dcterms:created xsi:type="dcterms:W3CDTF">2024-05-16T05:22:19Z</dcterms:created>
  <dcterms:modified xsi:type="dcterms:W3CDTF">2024-05-30T02:20:15Z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2022-12-28T00:00:00Z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2024-05-16T00:00:00Z</vt:filetime>
  </property>
  <property fmtid="{D5CDD505-2E9C-101B-9397-08002B2CF9AE}" pid="5" name="Producer">
    <vt:lpwstr>Microsoft® PowerPoint® 2010</vt:lpwstr>
  </property>
</Properties>
</file>